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304" r:id="rId3"/>
    <p:sldId id="305" r:id="rId4"/>
    <p:sldId id="311" r:id="rId5"/>
    <p:sldId id="258" r:id="rId6"/>
    <p:sldId id="312" r:id="rId7"/>
    <p:sldId id="268" r:id="rId8"/>
    <p:sldId id="269" r:id="rId9"/>
    <p:sldId id="270" r:id="rId10"/>
    <p:sldId id="298" r:id="rId11"/>
    <p:sldId id="274" r:id="rId12"/>
    <p:sldId id="297" r:id="rId13"/>
    <p:sldId id="306" r:id="rId14"/>
    <p:sldId id="286" r:id="rId15"/>
    <p:sldId id="294" r:id="rId16"/>
    <p:sldId id="288" r:id="rId17"/>
    <p:sldId id="29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F6DEBF6-7304-5849-9117-E9747731BFFE}">
          <p14:sldIdLst>
            <p14:sldId id="256"/>
          </p14:sldIdLst>
        </p14:section>
        <p14:section name="Background" id="{53B476DB-EFA1-4048-975C-0A4DB13087E0}">
          <p14:sldIdLst>
            <p14:sldId id="304"/>
            <p14:sldId id="305"/>
            <p14:sldId id="311"/>
            <p14:sldId id="258"/>
          </p14:sldIdLst>
        </p14:section>
        <p14:section name="Attack" id="{D2C5036D-7CD8-2540-8867-BA895FCEBBA0}">
          <p14:sldIdLst>
            <p14:sldId id="312"/>
            <p14:sldId id="268"/>
            <p14:sldId id="269"/>
            <p14:sldId id="270"/>
            <p14:sldId id="298"/>
            <p14:sldId id="274"/>
            <p14:sldId id="297"/>
          </p14:sldIdLst>
        </p14:section>
        <p14:section name="Story w/ Waze" id="{468666B4-B751-A64C-8D24-80A0869CABD1}">
          <p14:sldIdLst>
            <p14:sldId id="306"/>
            <p14:sldId id="286"/>
            <p14:sldId id="294"/>
          </p14:sldIdLst>
        </p14:section>
        <p14:section name="Broader Implication" id="{DB70A7C5-83DB-3143-83D5-FF0BC7BAD890}">
          <p14:sldIdLst>
            <p14:sldId id="288"/>
            <p14:sldId id="293"/>
            <p14:sldId id="284"/>
          </p14:sldIdLst>
        </p14:section>
        <p14:section name="Backup" id="{43E12A1F-8E54-3844-A24D-EEC788A003B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0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50000"/>
  </p:normalViewPr>
  <p:slideViewPr>
    <p:cSldViewPr snapToGrid="0" snapToObjects="1">
      <p:cViewPr varScale="1">
        <p:scale>
          <a:sx n="53" d="100"/>
          <a:sy n="53" d="100"/>
        </p:scale>
        <p:origin x="1968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C7B4-91E4-1C4A-96A2-C668B462EA15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422C-5EF8-604B-9BEA-0257ACA76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3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8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8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4F7C-31B5-5140-9F8B-F4F8CBC515BE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A426-2DBF-1F4B-B90A-9DC03B4521F7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7F5F-37C2-5148-966A-E5ECBCAEFEB8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5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B697-0926-4F4C-AFCE-82AB55C5C8D3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4D08-52A1-D64A-A8DE-524C908B904F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DD7B-CFFB-AE49-A664-DA6361E6A3C5}" type="datetime1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369E-9633-A941-97DB-81E313F3861B}" type="datetime1">
              <a:rPr lang="en-US" smtClean="0"/>
              <a:t>6/28/16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C236-7248-B446-9E3D-F7A8449902DA}" type="datetime1">
              <a:rPr lang="en-US" smtClean="0"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C091-30C9-C142-A961-29ED1CF16631}" type="datetime1">
              <a:rPr lang="en-US" smtClean="0"/>
              <a:t>6/28/16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0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DB2D-BC31-D943-9B62-311F89541044}" type="datetime1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D8DD-0566-7546-A528-8CCC173DABE1}" type="datetime1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48DF-FC7D-D34B-8BC1-848656C5B04C}" type="datetime1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7344-48DB-8346-8FCA-703EF197D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9231" y="1127159"/>
            <a:ext cx="10339754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Defending against Sybil Devices in Crowdsourced Mapping Services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1" y="4044513"/>
            <a:ext cx="6305266" cy="2384422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Gang Wang,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Bolun Wang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Tianyi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Wang, Ana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Nika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, </a:t>
            </a:r>
          </a:p>
          <a:p>
            <a:pPr algn="l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Haitao Zheng, Ben Y. Zhao</a:t>
            </a:r>
          </a:p>
          <a:p>
            <a:pPr algn="l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UC Santa Barbara</a:t>
            </a:r>
          </a:p>
          <a:p>
            <a:pPr algn="l"/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bolunwang@cs.ucsb.edu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034" y="3793687"/>
            <a:ext cx="1443037" cy="14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Attack #2: User </a:t>
            </a:r>
            <a:r>
              <a:rPr lang="en-US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Location Tracking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030787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Follow (stalk) </a:t>
            </a:r>
            <a:r>
              <a:rPr lang="en-US" sz="3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any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Waze user </a:t>
            </a:r>
            <a:r>
              <a:rPr lang="en-US" sz="3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 real-time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aze marks nearby users on the map</a:t>
            </a:r>
          </a:p>
          <a:p>
            <a:pPr lvl="1"/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Pinpoint 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exact GPS location</a:t>
            </a:r>
          </a:p>
          <a:p>
            <a:pPr lvl="1"/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Specific hotels, gas stations, etc.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Remain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invisible</a:t>
            </a:r>
          </a:p>
          <a:p>
            <a:pPr lvl="1"/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Move in and out quickly</a:t>
            </a:r>
          </a:p>
          <a:p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Track users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 the background</a:t>
            </a:r>
          </a:p>
          <a:p>
            <a:pPr lvl="1"/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Waze uploads GPS in the background</a:t>
            </a:r>
          </a:p>
          <a:p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Track users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across days</a:t>
            </a:r>
          </a:p>
          <a:p>
            <a:pPr lvl="1"/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Use creation time as GUID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9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81009" y="1134489"/>
            <a:ext cx="3772792" cy="2465040"/>
            <a:chOff x="7581009" y="1134489"/>
            <a:chExt cx="3772792" cy="2465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1009" y="1198662"/>
              <a:ext cx="3772792" cy="2400867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663938" y="1134489"/>
              <a:ext cx="1912324" cy="16087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0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8965"/>
            <a:ext cx="12192000" cy="5110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16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 Tracking Example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10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590" y="2157914"/>
            <a:ext cx="3011931" cy="4380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74" y="3870954"/>
            <a:ext cx="927565" cy="100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28403" y="3468960"/>
            <a:ext cx="251751" cy="401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5481" y="2495717"/>
            <a:ext cx="251751" cy="401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22137" y="2118723"/>
            <a:ext cx="251751" cy="401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70124" y="2169795"/>
            <a:ext cx="251751" cy="401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1653" y="2299694"/>
            <a:ext cx="251751" cy="401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75725" y="2983793"/>
            <a:ext cx="251751" cy="401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22837" y="3184790"/>
            <a:ext cx="251751" cy="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08477 -0.0766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2.22222E-6 L 0.08477 -0.0733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7 -0.07662 L 0.13998 -0.21482 " pathEditMode="relative" rAng="0" ptsTypes="AA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8477 -0.07338 L 0.13906 -0.20741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98 -0.21482 L 0.23945 -0.26898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0" presetClass="path" presetSubtype="0" accel="50000" decel="50000" fill="hold" grpId="3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13998 -0.21158 L 0.2375 -0.26412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3946 -0.26898 L 0.34258 -0.26065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0" presetClass="path" presetSubtype="0" accel="50000" decel="50000" fill="hold" grpId="4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3945 -0.26574 L 0.34154 -0.25903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34258 -0.26065 L 0.42591 -0.24236 " pathEditMode="relative" rAng="0" ptsTypes="AA">
                                      <p:cBhvr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"/>
                            </p:stCondLst>
                            <p:childTnLst>
                              <p:par>
                                <p:cTn id="57" presetID="0" presetClass="path" presetSubtype="0" accel="50000" decel="50000" fill="hold" grpId="5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34258 -0.25741 L 0.42591 -0.24005 " pathEditMode="relative" rAng="0" ptsTypes="AA">
                                      <p:cBhvr>
                                        <p:cTn id="5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2591 -0.24236 L 0.49792 -0.14352 " pathEditMode="relative" rAng="0" ptsTypes="AA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"/>
                            </p:stCondLst>
                            <p:childTnLst>
                              <p:par>
                                <p:cTn id="66" presetID="0" presetClass="path" presetSubtype="0" accel="50000" decel="50000" fill="hold" grpId="6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2591 -0.23912 L 0.49792 -0.14028 " pathEditMode="relative" rAng="0" ptsTypes="AA">
                                      <p:cBhvr>
                                        <p:cTn id="6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9792 -0.14352 L 0.5681 -0.11412 " pathEditMode="relative" rAng="0" ptsTypes="AA">
                                      <p:cBhvr>
                                        <p:cTn id="7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0" presetClass="path" presetSubtype="0" accel="50000" decel="50000" fill="hold" grpId="7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49792 -0.14028 L 0.5681 -0.11111 " pathEditMode="relative" rAng="0" ptsTypes="AA">
                                      <p:cBhvr>
                                        <p:cTn id="7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Tracking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11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68155"/>
            <a:ext cx="7467921" cy="2547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165" y="1568154"/>
            <a:ext cx="3243684" cy="47196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72449" y="4244010"/>
            <a:ext cx="3833667" cy="407827"/>
            <a:chOff x="268913" y="5227143"/>
            <a:chExt cx="3833667" cy="42491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8913" y="5227143"/>
              <a:ext cx="377372" cy="3773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6463" y="5235183"/>
              <a:ext cx="369332" cy="36933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60" y="5235183"/>
              <a:ext cx="1619802" cy="41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GPS Captured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2838" y="5235183"/>
              <a:ext cx="1399742" cy="41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GPS Missed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" y="1102630"/>
            <a:ext cx="429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Extremely dense user population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3221" y="1072237"/>
            <a:ext cx="310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Fast moving target user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3388" y="4787612"/>
            <a:ext cx="5563436" cy="13305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Tracking attack is </a:t>
            </a:r>
          </a:p>
          <a:p>
            <a:pPr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effective and practical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484" y="1900128"/>
            <a:ext cx="21958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LA downtown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4337" y="1680763"/>
            <a:ext cx="20364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Highway 101</a:t>
            </a:r>
          </a:p>
        </p:txBody>
      </p:sp>
    </p:spTree>
    <p:extLst>
      <p:ext uri="{BB962C8B-B14F-4D97-AF65-F5344CB8AC3E}">
        <p14:creationId xmlns:p14="http://schemas.microsoft.com/office/powerpoint/2010/main" val="14492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The Story of Us and Waze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12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Conversation with Waze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13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8823" y="982980"/>
            <a:ext cx="954490" cy="5748441"/>
            <a:chOff x="4006576" y="636110"/>
            <a:chExt cx="954490" cy="5928025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834026" y="636110"/>
              <a:ext cx="22411" cy="58378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06576" y="6088047"/>
              <a:ext cx="954490" cy="47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1" name="Rectangular Callout 30"/>
          <p:cNvSpPr/>
          <p:nvPr/>
        </p:nvSpPr>
        <p:spPr>
          <a:xfrm>
            <a:off x="1529542" y="1248057"/>
            <a:ext cx="3541222" cy="477111"/>
          </a:xfrm>
          <a:prstGeom prst="wedgeRectCallout">
            <a:avLst>
              <a:gd name="adj1" fmla="val 98533"/>
              <a:gd name="adj2" fmla="val 1592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Notify Waze and Google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67908" y="1225034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Nov. 14 2014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7985544" y="1596044"/>
            <a:ext cx="3368255" cy="1147156"/>
          </a:xfrm>
          <a:prstGeom prst="wedgeRectCallout">
            <a:avLst>
              <a:gd name="adj1" fmla="val -68000"/>
              <a:gd name="adj2" fmla="val 12929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code change: remove background GPS upload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7908" y="1972100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Oct. 18 2015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1529542" y="2104123"/>
            <a:ext cx="3541222" cy="477111"/>
          </a:xfrm>
          <a:prstGeom prst="wedgeRectCallout">
            <a:avLst>
              <a:gd name="adj1" fmla="val 86230"/>
              <a:gd name="adj2" fmla="val 188464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Pitch work to Fusion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1529542" y="2957433"/>
            <a:ext cx="3541222" cy="745237"/>
          </a:xfrm>
          <a:prstGeom prst="wedgeRectCallout">
            <a:avLst>
              <a:gd name="adj1" fmla="val 86137"/>
              <a:gd name="adj2" fmla="val 105122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Fusion report on tracking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Media attention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19" y="2056709"/>
            <a:ext cx="477111" cy="477111"/>
          </a:xfrm>
          <a:prstGeom prst="rect">
            <a:avLst/>
          </a:prstGeom>
        </p:spPr>
      </p:pic>
      <p:sp>
        <p:nvSpPr>
          <p:cNvPr id="45" name="Rectangular Callout 44"/>
          <p:cNvSpPr/>
          <p:nvPr/>
        </p:nvSpPr>
        <p:spPr>
          <a:xfrm>
            <a:off x="7979402" y="4327644"/>
            <a:ext cx="3374397" cy="1266895"/>
          </a:xfrm>
          <a:prstGeom prst="wedgeRectCallout">
            <a:avLst>
              <a:gd name="adj1" fmla="val -68370"/>
              <a:gd name="adj2" fmla="val -5543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Public PR release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code change: disable social function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1529542" y="4780604"/>
            <a:ext cx="3541222" cy="471857"/>
          </a:xfrm>
          <a:prstGeom prst="wedgeRectCallout">
            <a:avLst>
              <a:gd name="adj1" fmla="val 86645"/>
              <a:gd name="adj2" fmla="val -26683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More news coverage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67908" y="2915109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Apr. 16 2016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908" y="3777018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Apr. 26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67908" y="4542022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Apr. 27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1501109" y="3813498"/>
            <a:ext cx="2517563" cy="820113"/>
            <a:chOff x="1058443" y="4144185"/>
            <a:chExt cx="2517563" cy="82011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912" y="4199914"/>
              <a:ext cx="971529" cy="376467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454" y="4199914"/>
              <a:ext cx="1033153" cy="32851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443" y="4617089"/>
              <a:ext cx="556320" cy="3348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9272" y="4144185"/>
              <a:ext cx="406734" cy="40673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1123" y="4617089"/>
              <a:ext cx="1725930" cy="347209"/>
            </a:xfrm>
            <a:prstGeom prst="rect">
              <a:avLst/>
            </a:prstGeom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15" y="3081993"/>
            <a:ext cx="477111" cy="4771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74563" y="5623426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May. 11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1529542" y="5935078"/>
            <a:ext cx="3541222" cy="471857"/>
          </a:xfrm>
          <a:prstGeom prst="wedgeRectCallout">
            <a:avLst>
              <a:gd name="adj1" fmla="val 86645"/>
              <a:gd name="adj2" fmla="val -44300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Work with Waze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5002" y="3959489"/>
            <a:ext cx="137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+21 more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7977" y="5337744"/>
            <a:ext cx="137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+16 more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9542" y="5284688"/>
            <a:ext cx="2109586" cy="497998"/>
            <a:chOff x="272769" y="5347526"/>
            <a:chExt cx="2109586" cy="497998"/>
          </a:xfrm>
        </p:grpSpPr>
        <p:grpSp>
          <p:nvGrpSpPr>
            <p:cNvPr id="100" name="Group 99"/>
            <p:cNvGrpSpPr/>
            <p:nvPr/>
          </p:nvGrpSpPr>
          <p:grpSpPr>
            <a:xfrm>
              <a:off x="301830" y="5403362"/>
              <a:ext cx="2080525" cy="442162"/>
              <a:chOff x="1744784" y="5605918"/>
              <a:chExt cx="2080525" cy="442162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4784" y="5799738"/>
                <a:ext cx="1009520" cy="248342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6196" y="5605918"/>
                <a:ext cx="409113" cy="40911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769" y="5347526"/>
              <a:ext cx="1611227" cy="309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38" grpId="0" animBg="1"/>
      <p:bldP spid="39" grpId="0" animBg="1"/>
      <p:bldP spid="44" grpId="0" animBg="1"/>
      <p:bldP spid="32" grpId="0" animBg="1"/>
      <p:bldP spid="40" grpId="0" animBg="1"/>
      <p:bldP spid="3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Waze’s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Security Measures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14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665641"/>
            <a:ext cx="10852071" cy="461665"/>
            <a:chOff x="-4516878" y="1578351"/>
            <a:chExt cx="10852071" cy="574969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-4516878" y="1581750"/>
              <a:ext cx="106499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0703" y="1578351"/>
              <a:ext cx="954490" cy="57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4581873" y="1413412"/>
            <a:ext cx="3076487" cy="1606305"/>
          </a:xfrm>
          <a:prstGeom prst="wedgeRectCallout">
            <a:avLst>
              <a:gd name="adj1" fmla="val -70067"/>
              <a:gd name="adj2" fmla="val 70531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Disable social feature in versions &lt;= 3.5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 special encoding for app-to-server APIs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780990" y="5060903"/>
            <a:ext cx="3858707" cy="834617"/>
          </a:xfrm>
          <a:prstGeom prst="wedgeRectCallout">
            <a:avLst>
              <a:gd name="adj1" fmla="val 41659"/>
              <a:gd name="adj2" fmla="val -17154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Crack encoding within a day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Validate via experiments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115823" y="1097275"/>
            <a:ext cx="3460531" cy="1915573"/>
          </a:xfrm>
          <a:prstGeom prst="wedgeRectCallout">
            <a:avLst>
              <a:gd name="adj1" fmla="val -38683"/>
              <a:gd name="adj2" fmla="val 67618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Remove username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Scramble creation time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Require SMS verification to see identifiable information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8115823" y="4318132"/>
            <a:ext cx="3821253" cy="1210903"/>
          </a:xfrm>
          <a:prstGeom prst="wedgeRectCallout">
            <a:avLst>
              <a:gd name="adj1" fmla="val 597"/>
              <a:gd name="adj2" fmla="val -7444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 temporary SMS services to pass verification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Validate via experiments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0094" y="3339371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Apr. 27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0287" y="3339371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Apr. 29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4496" y="3339371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May 17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18079" y="3339371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May 23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838199" y="1097275"/>
            <a:ext cx="3284913" cy="1918049"/>
          </a:xfrm>
          <a:prstGeom prst="wedgeRectCallout">
            <a:avLst>
              <a:gd name="adj1" fmla="val -19473"/>
              <a:gd name="adj2" fmla="val 6708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Remove background GPS upload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Hide start/end location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Hide GPS when not moving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06168" y="3339371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Oct. 18 2015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852225" y="4324486"/>
            <a:ext cx="2584892" cy="490251"/>
          </a:xfrm>
          <a:prstGeom prst="wedgeRectCallout">
            <a:avLst>
              <a:gd name="adj1" fmla="val -9182"/>
              <a:gd name="adj2" fmla="val -110644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Track active users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7403" y="3330520"/>
            <a:ext cx="9282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May 11 2016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719997" y="4321417"/>
            <a:ext cx="2124718" cy="763431"/>
          </a:xfrm>
          <a:prstGeom prst="wedgeRectCallout">
            <a:avLst>
              <a:gd name="adj1" fmla="val 6192"/>
              <a:gd name="adj2" fmla="val -90752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Start collaboration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95500" y="4543561"/>
            <a:ext cx="7886700" cy="12199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Yes, we can still track Waze users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Much less location information being shared</a:t>
            </a:r>
          </a:p>
        </p:txBody>
      </p:sp>
    </p:spTree>
    <p:extLst>
      <p:ext uri="{BB962C8B-B14F-4D97-AF65-F5344CB8AC3E}">
        <p14:creationId xmlns:p14="http://schemas.microsoft.com/office/powerpoint/2010/main" val="9864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Broad Implications on Other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434"/>
            <a:ext cx="8220976" cy="486052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Sybil device problem is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specific to Waze</a:t>
            </a:r>
          </a:p>
          <a:p>
            <a:pPr lvl="1"/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E.g. </a:t>
            </a:r>
            <a:r>
              <a:rPr lang="en-US" altLang="zh-CN" i="1" dirty="0">
                <a:latin typeface="Calibri" charset="0"/>
                <a:ea typeface="Calibri" charset="0"/>
                <a:cs typeface="Calibri" charset="0"/>
              </a:rPr>
              <a:t>Foursquare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i="1" dirty="0">
                <a:latin typeface="Calibri" charset="0"/>
                <a:ea typeface="Calibri" charset="0"/>
                <a:cs typeface="Calibri" charset="0"/>
              </a:rPr>
              <a:t>Yelp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i="1" dirty="0" err="1">
                <a:latin typeface="Calibri" charset="0"/>
                <a:ea typeface="Calibri" charset="0"/>
                <a:cs typeface="Calibri" charset="0"/>
              </a:rPr>
              <a:t>Uber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i="1" dirty="0" err="1">
                <a:latin typeface="Calibri" charset="0"/>
                <a:ea typeface="Calibri" charset="0"/>
                <a:cs typeface="Calibri" charset="0"/>
              </a:rPr>
              <a:t>Lyft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i="1" dirty="0">
                <a:latin typeface="Calibri" charset="0"/>
                <a:ea typeface="Calibri" charset="0"/>
                <a:cs typeface="Calibri" charset="0"/>
              </a:rPr>
              <a:t>Tinder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zh-CN" i="1" dirty="0">
                <a:latin typeface="Calibri" charset="0"/>
                <a:ea typeface="Calibri" charset="0"/>
                <a:cs typeface="Calibri" charset="0"/>
              </a:rPr>
              <a:t>Whisper</a:t>
            </a:r>
          </a:p>
          <a:p>
            <a:pPr lvl="1"/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We reverse engineer their APIs, and create light-weight clients using scripts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Tinder/Whisper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Locate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triangulate) users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Uber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Lyft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Track drivers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Fake rides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15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05595" y="1060906"/>
            <a:ext cx="1353210" cy="2054556"/>
            <a:chOff x="7585126" y="1021506"/>
            <a:chExt cx="1121737" cy="17031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5932" y="1021506"/>
              <a:ext cx="562078" cy="562078"/>
            </a:xfrm>
            <a:prstGeom prst="roundRect">
              <a:avLst>
                <a:gd name="adj" fmla="val 20915"/>
              </a:avLst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4785" y="1027716"/>
              <a:ext cx="562078" cy="562078"/>
            </a:xfrm>
            <a:prstGeom prst="roundRect">
              <a:avLst>
                <a:gd name="adj" fmla="val 23446"/>
              </a:avLst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5932" y="1587724"/>
              <a:ext cx="562078" cy="562078"/>
            </a:xfrm>
            <a:prstGeom prst="roundRect">
              <a:avLst>
                <a:gd name="adj" fmla="val 22881"/>
              </a:avLst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173" y="1590644"/>
              <a:ext cx="563690" cy="563690"/>
            </a:xfrm>
            <a:prstGeom prst="roundRect">
              <a:avLst>
                <a:gd name="adj" fmla="val 21736"/>
              </a:avLst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5126" y="2148583"/>
              <a:ext cx="562078" cy="562078"/>
            </a:xfrm>
            <a:prstGeom prst="roundRect">
              <a:avLst>
                <a:gd name="adj" fmla="val 22316"/>
              </a:avLst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173" y="2160931"/>
              <a:ext cx="563689" cy="563689"/>
            </a:xfrm>
            <a:prstGeom prst="roundRect">
              <a:avLst>
                <a:gd name="adj" fmla="val 21174"/>
              </a:avLst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863013" y="2671425"/>
            <a:ext cx="4216672" cy="1804883"/>
            <a:chOff x="5480766" y="1763127"/>
            <a:chExt cx="3663234" cy="15679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0766" y="1996891"/>
              <a:ext cx="3663234" cy="13342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0766" y="1763127"/>
              <a:ext cx="678064" cy="678064"/>
            </a:xfrm>
            <a:prstGeom prst="roundRect">
              <a:avLst>
                <a:gd name="adj" fmla="val 22316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/>
            <p:cNvSpPr/>
            <p:nvPr/>
          </p:nvSpPr>
          <p:spPr>
            <a:xfrm>
              <a:off x="5480766" y="2664005"/>
              <a:ext cx="2465499" cy="40116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37449" y="619025"/>
            <a:ext cx="2450065" cy="3551157"/>
            <a:chOff x="6935781" y="956901"/>
            <a:chExt cx="2071676" cy="300271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0981" y="956901"/>
              <a:ext cx="1906476" cy="2968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4501" y="2669076"/>
              <a:ext cx="680007" cy="680008"/>
            </a:xfrm>
            <a:prstGeom prst="roundRect">
              <a:avLst>
                <a:gd name="adj" fmla="val 21174"/>
              </a:avLst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6935781" y="3558449"/>
              <a:ext cx="1579569" cy="40116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66773" y="4653938"/>
            <a:ext cx="2251120" cy="1776827"/>
            <a:chOff x="4068698" y="4654749"/>
            <a:chExt cx="2251120" cy="17768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698" y="4654749"/>
              <a:ext cx="2251120" cy="17768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6709" y="4688753"/>
              <a:ext cx="678064" cy="678064"/>
            </a:xfrm>
            <a:prstGeom prst="roundRect">
              <a:avLst>
                <a:gd name="adj" fmla="val 22881"/>
              </a:avLst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8083212" y="4653938"/>
            <a:ext cx="2235588" cy="1771901"/>
            <a:chOff x="6444773" y="4649418"/>
            <a:chExt cx="2235588" cy="177190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773" y="4649418"/>
              <a:ext cx="2235588" cy="17719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5575" y="5648072"/>
              <a:ext cx="680009" cy="680009"/>
            </a:xfrm>
            <a:prstGeom prst="roundRect">
              <a:avLst>
                <a:gd name="adj" fmla="val 21736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077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530" y="1325563"/>
            <a:ext cx="10223269" cy="4851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Good defense: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Yik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Yak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Use HMAC</a:t>
            </a:r>
            <a:r>
              <a:rPr lang="en-US" baseline="30000" dirty="0" smtClean="0">
                <a:latin typeface="Calibri" charset="0"/>
                <a:ea typeface="Calibri" charset="0"/>
                <a:cs typeface="Calibri" charset="0"/>
              </a:rPr>
              <a:t>[1]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to ensure message integrity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Embed key in code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Require decompiling code</a:t>
            </a: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Market for selling attack tools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Plugin apps for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Didi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in China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Spoof location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Filter orders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Snatch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16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53994"/>
            <a:ext cx="598299" cy="5982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30530" y="6369635"/>
            <a:ext cx="4562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[1] HMAC: Hash-based Message Authentication Code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228" y="3577732"/>
            <a:ext cx="3476972" cy="2007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26" y="1249896"/>
            <a:ext cx="678065" cy="678065"/>
          </a:xfrm>
          <a:prstGeom prst="roundRect">
            <a:avLst>
              <a:gd name="adj" fmla="val 24010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79" y="3452113"/>
            <a:ext cx="598299" cy="5982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17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0657" y="3792627"/>
            <a:ext cx="2282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Thank you!</a:t>
            </a:r>
          </a:p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74197" y="2274524"/>
            <a:ext cx="4326460" cy="1518103"/>
            <a:chOff x="1157071" y="2472005"/>
            <a:chExt cx="3277590" cy="11500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071" y="2510105"/>
              <a:ext cx="3277590" cy="1111967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357" y="2472005"/>
              <a:ext cx="541544" cy="519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0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04" y="-24486"/>
            <a:ext cx="10492154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Mobile = Life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29604" y="1325563"/>
            <a:ext cx="10649382" cy="33441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Mobile phones for content, payment, authentication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Mobile devices are </a:t>
            </a:r>
            <a:r>
              <a:rPr lang="en-US" dirty="0"/>
              <a:t>virtual </a:t>
            </a:r>
            <a:r>
              <a:rPr lang="en-US" dirty="0" smtClean="0"/>
              <a:t>representations </a:t>
            </a:r>
            <a:r>
              <a:rPr lang="en-US" dirty="0"/>
              <a:t>of ourselves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1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41" y="1838327"/>
            <a:ext cx="2581646" cy="1721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213" y="1838328"/>
            <a:ext cx="2579313" cy="17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87" y="1838328"/>
            <a:ext cx="965493" cy="1721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568" y="4483219"/>
            <a:ext cx="2643035" cy="20556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08213" y="4849347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Calibri" charset="0"/>
                <a:ea typeface="Calibri" charset="0"/>
                <a:cs typeface="Calibri" charset="0"/>
              </a:rPr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681" y="4633925"/>
            <a:ext cx="1577155" cy="170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324" y="1838327"/>
            <a:ext cx="1873128" cy="1721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51" y="1841604"/>
            <a:ext cx="1455712" cy="17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81" y="2554641"/>
            <a:ext cx="3016105" cy="301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38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But Is This a Safe Assumption?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320175"/>
            <a:ext cx="10515600" cy="48567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App User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= real phone + real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person?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2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Straight Arrow Connector 24"/>
          <p:cNvCxnSpPr>
            <a:endCxn id="18" idx="1"/>
          </p:cNvCxnSpPr>
          <p:nvPr/>
        </p:nvCxnSpPr>
        <p:spPr>
          <a:xfrm>
            <a:off x="6801004" y="2776688"/>
            <a:ext cx="1687381" cy="3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20486615">
            <a:off x="3323803" y="3031166"/>
            <a:ext cx="2490628" cy="202084"/>
            <a:chOff x="4068575" y="2645738"/>
            <a:chExt cx="2431978" cy="22705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068575" y="2645738"/>
              <a:ext cx="24319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068575" y="2872790"/>
              <a:ext cx="243197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404" y="1914350"/>
            <a:ext cx="2038914" cy="15858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977" y="4076807"/>
            <a:ext cx="2675768" cy="20068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385" y="1777230"/>
            <a:ext cx="2380273" cy="2006826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15" idx="2"/>
            <a:endCxn id="16" idx="0"/>
          </p:cNvCxnSpPr>
          <p:nvPr/>
        </p:nvCxnSpPr>
        <p:spPr>
          <a:xfrm>
            <a:off x="6315861" y="3500172"/>
            <a:ext cx="0" cy="5766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Can We “Authenticate” Devices?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2152650" y="1325563"/>
            <a:ext cx="4353658" cy="352751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Register via email account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Require CAPTCHAs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2FA via phone number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Validate IMEI number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06308" y="1325563"/>
            <a:ext cx="4847492" cy="352751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Create fake email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account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Out-source to third party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Temporary SMS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services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Spoofed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IMEI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3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479" y="4853078"/>
            <a:ext cx="2809445" cy="186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26" y="4853079"/>
            <a:ext cx="2806978" cy="1868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197" y="5158103"/>
            <a:ext cx="1258347" cy="1258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9798" y="4845263"/>
            <a:ext cx="1244424" cy="1777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420" y="4632728"/>
            <a:ext cx="947121" cy="14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In This Talk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388"/>
            <a:ext cx="10515600" cy="50239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Sybil device problem</a:t>
            </a:r>
          </a:p>
          <a:p>
            <a:pPr lvl="1"/>
            <a:r>
              <a:rPr lang="en-US" dirty="0" smtClean="0"/>
              <a:t>Software scripts emulating as real devices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llowing a single user to control many devices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 the context of Waze (popular navigation app)</a:t>
            </a:r>
          </a:p>
          <a:p>
            <a:pPr lvl="1"/>
            <a:r>
              <a:rPr lang="en-US" dirty="0" smtClean="0"/>
              <a:t>Techniques generating Sybil </a:t>
            </a:r>
            <a:r>
              <a:rPr lang="en-US" dirty="0"/>
              <a:t>devices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Attacks on Waze: injecting fake events, user location tracking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Defense against Sybil devices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story between us and Waze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Broader implications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4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591192" y="5377541"/>
            <a:ext cx="594360" cy="959669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6037" y="5567365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Not in paper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27259" y="4571897"/>
            <a:ext cx="37907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150" y="2318906"/>
            <a:ext cx="2179061" cy="281800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flipH="1">
            <a:off x="6921621" y="4381844"/>
            <a:ext cx="1176359" cy="368987"/>
          </a:xfrm>
          <a:prstGeom prst="leftArrow">
            <a:avLst>
              <a:gd name="adj1" fmla="val 50000"/>
              <a:gd name="adj2" fmla="val 768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19" y="245635"/>
            <a:ext cx="2459133" cy="834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1"/>
            <a:ext cx="693039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Key Features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5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341" y="1325561"/>
            <a:ext cx="2786887" cy="503078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1194772" y="3077029"/>
            <a:ext cx="5522997" cy="1300408"/>
          </a:xfrm>
          <a:prstGeom prst="wedgeRectCallout">
            <a:avLst>
              <a:gd name="adj1" fmla="val 92252"/>
              <a:gd name="adj2" fmla="val -1063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User reported events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Accidents, construction, police cars, etc.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Alert user of nearby events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194772" y="4784268"/>
            <a:ext cx="5522997" cy="1404658"/>
          </a:xfrm>
          <a:prstGeom prst="wedgeRectCallout">
            <a:avLst>
              <a:gd name="adj1" fmla="val 81903"/>
              <a:gd name="adj2" fmla="val -6117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Social features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See nearby users on the map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Say “hi” and message nearby users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772" y="1469869"/>
            <a:ext cx="5522997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50M active users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Real-time traffic update using millions of users’ locations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Sybil Devices in Waze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8122920" cy="5030787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Sybil devices have significant impact on Waze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Inject fake data, retrieve sensitive information</a:t>
            </a:r>
          </a:p>
          <a:p>
            <a:pPr lvl="1">
              <a:buFont typeface=".AppleSystemUIFont" charset="0"/>
              <a:buChar char="-"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Existing work: mobile emulators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Two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Israeli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students used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emulators </a:t>
            </a:r>
            <a:r>
              <a:rPr lang="en-US" smtClean="0">
                <a:latin typeface="Calibri" charset="0"/>
                <a:ea typeface="Calibri" charset="0"/>
                <a:cs typeface="Calibri" charset="0"/>
              </a:rPr>
              <a:t>to created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fake traffic jams in 2014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scalable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~10 emulators per PC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Virtualize devices using scripts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Scalable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 1,000 – 10,000 Sybil devices per server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Overwhelm normal users’ data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Launch special large scale attacks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6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731" y="2487169"/>
            <a:ext cx="2936382" cy="19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Create Sybil Devices using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568"/>
            <a:ext cx="10515600" cy="17651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Intuition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Goal: emulate a full mobile client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Server communicates with client via limited APIs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Mimic API calls to replace full client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7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650" y="3251543"/>
            <a:ext cx="7886700" cy="24499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97365" y="3772566"/>
            <a:ext cx="1410322" cy="1619939"/>
            <a:chOff x="1772139" y="3066499"/>
            <a:chExt cx="1410322" cy="1619939"/>
          </a:xfrm>
        </p:grpSpPr>
        <p:grpSp>
          <p:nvGrpSpPr>
            <p:cNvPr id="7" name="Group 6"/>
            <p:cNvGrpSpPr/>
            <p:nvPr/>
          </p:nvGrpSpPr>
          <p:grpSpPr>
            <a:xfrm>
              <a:off x="1811406" y="3066499"/>
              <a:ext cx="1210090" cy="1210090"/>
              <a:chOff x="628650" y="3182972"/>
              <a:chExt cx="1636644" cy="16366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3182972"/>
                <a:ext cx="1636644" cy="16366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2999" y="3695665"/>
                <a:ext cx="611291" cy="611291"/>
              </a:xfrm>
              <a:prstGeom prst="roundRect">
                <a:avLst>
                  <a:gd name="adj" fmla="val 23643"/>
                </a:avLst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772139" y="4286328"/>
              <a:ext cx="1410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Waze Client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72427" y="3718179"/>
            <a:ext cx="1849228" cy="1599008"/>
            <a:chOff x="6040813" y="3093351"/>
            <a:chExt cx="1849228" cy="1599008"/>
          </a:xfrm>
        </p:grpSpPr>
        <p:grpSp>
          <p:nvGrpSpPr>
            <p:cNvPr id="9" name="Group 8"/>
            <p:cNvGrpSpPr/>
            <p:nvPr/>
          </p:nvGrpSpPr>
          <p:grpSpPr>
            <a:xfrm>
              <a:off x="6040813" y="3093351"/>
              <a:ext cx="1849228" cy="1348008"/>
              <a:chOff x="15941242" y="11778969"/>
              <a:chExt cx="9048684" cy="659610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53387" y="13296949"/>
                <a:ext cx="9036539" cy="507812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941242" y="11778969"/>
                <a:ext cx="3313176" cy="3313177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211095" y="4292249"/>
              <a:ext cx="1478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Waze 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35116" y="4345809"/>
            <a:ext cx="3133405" cy="157555"/>
            <a:chOff x="2902226" y="3631792"/>
            <a:chExt cx="1063593" cy="17536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02226" y="3631792"/>
              <a:ext cx="10635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2226" y="3807160"/>
              <a:ext cx="10635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48891" y="3922046"/>
            <a:ext cx="8500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HTTPS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435" y="3887885"/>
            <a:ext cx="298810" cy="38789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231208" y="3829507"/>
            <a:ext cx="3356580" cy="86812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25767" y="3805261"/>
            <a:ext cx="1482265" cy="1538068"/>
            <a:chOff x="3840297" y="3099195"/>
            <a:chExt cx="1482265" cy="15380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4435" y="3099195"/>
              <a:ext cx="758765" cy="11773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40297" y="4237153"/>
              <a:ext cx="1482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HTTPS Proxy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7452" y="3946923"/>
            <a:ext cx="3141069" cy="556440"/>
            <a:chOff x="3329931" y="3306837"/>
            <a:chExt cx="3141069" cy="556440"/>
          </a:xfrm>
        </p:grpSpPr>
        <p:grpSp>
          <p:nvGrpSpPr>
            <p:cNvPr id="21" name="Group 20"/>
            <p:cNvGrpSpPr/>
            <p:nvPr/>
          </p:nvGrpSpPr>
          <p:grpSpPr>
            <a:xfrm>
              <a:off x="3329931" y="3697772"/>
              <a:ext cx="1063593" cy="160620"/>
              <a:chOff x="2902226" y="3631792"/>
              <a:chExt cx="1063593" cy="16062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902226" y="3631792"/>
                <a:ext cx="10635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902226" y="3792412"/>
                <a:ext cx="10635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5407407" y="3702657"/>
              <a:ext cx="1063593" cy="160620"/>
              <a:chOff x="2902226" y="3631792"/>
              <a:chExt cx="1063593" cy="16062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2902226" y="3631792"/>
                <a:ext cx="10635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902226" y="3792412"/>
                <a:ext cx="10635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534936" y="3306837"/>
              <a:ext cx="7807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HTTPS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6840" y="3326884"/>
              <a:ext cx="780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charset="0"/>
                  <a:ea typeface="Calibri" charset="0"/>
                  <a:cs typeface="Calibri" charset="0"/>
                </a:rPr>
                <a:t>HTTPS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40517" y="3348848"/>
            <a:ext cx="3614325" cy="2082179"/>
            <a:chOff x="1715291" y="2567092"/>
            <a:chExt cx="3614325" cy="2082179"/>
          </a:xfrm>
        </p:grpSpPr>
        <p:sp>
          <p:nvSpPr>
            <p:cNvPr id="25" name="Rounded Rectangle 24"/>
            <p:cNvSpPr/>
            <p:nvPr/>
          </p:nvSpPr>
          <p:spPr>
            <a:xfrm>
              <a:off x="1715291" y="2745813"/>
              <a:ext cx="3614325" cy="19034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2519" y="2567092"/>
              <a:ext cx="1876411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Controlled by us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410" y="3666923"/>
            <a:ext cx="397351" cy="627942"/>
          </a:xfrm>
          <a:prstGeom prst="rect">
            <a:avLst/>
          </a:prstGeom>
        </p:spPr>
      </p:pic>
      <p:sp>
        <p:nvSpPr>
          <p:cNvPr id="38" name="Rectangular Callout 37"/>
          <p:cNvSpPr/>
          <p:nvPr/>
        </p:nvSpPr>
        <p:spPr>
          <a:xfrm>
            <a:off x="6858094" y="2886417"/>
            <a:ext cx="1391428" cy="732315"/>
          </a:xfrm>
          <a:prstGeom prst="wedgeRectCallout">
            <a:avLst>
              <a:gd name="adj1" fmla="val -116178"/>
              <a:gd name="adj2" fmla="val 16029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Plaintext </a:t>
            </a:r>
            <a:r>
              <a:rPr lang="en-US" sz="2400" dirty="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traffic</a:t>
            </a:r>
            <a:endParaRPr lang="en-US" sz="24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52650" y="5721893"/>
            <a:ext cx="7886700" cy="6344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We can create 10,000 Sybil devices on a single PC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16667 0.0057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3" grpId="1" animBg="1"/>
      <p:bldP spid="3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Attack #1: Polluting Waze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788"/>
            <a:ext cx="10515600" cy="484317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Fake road-side events.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Any type of event at any location</a:t>
            </a: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Potentially affect 1+billion Google Maps users</a:t>
            </a:r>
          </a:p>
          <a:p>
            <a:pPr lvl="1">
              <a:buFont typeface=".AppleSystemUIFont" charset="0"/>
              <a:buChar char="-"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.AppleSystemUIFont" charset="0"/>
              <a:buChar char="-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Fake traffic hotspots</a:t>
            </a:r>
            <a:endParaRPr lang="en-US" baseline="30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Simulate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cars driving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slowly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.AppleSystemUIFont" charset="0"/>
              <a:buChar char="-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Large groups of Sybil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devices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 overwhelm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normal users’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C7344-48DB-8346-8FCA-703EF197D927}" type="slidenum">
              <a:rPr lang="en-US" smtClean="0">
                <a:latin typeface="Calibri" charset="0"/>
                <a:ea typeface="Calibri" charset="0"/>
                <a:cs typeface="Calibri" charset="0"/>
              </a:rPr>
              <a:t>8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82995" y="1256293"/>
            <a:ext cx="2175389" cy="1476328"/>
            <a:chOff x="6826661" y="956816"/>
            <a:chExt cx="2175389" cy="1476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661" y="957901"/>
              <a:ext cx="844344" cy="79467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6650" y="957900"/>
              <a:ext cx="857747" cy="7946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661" y="1640630"/>
              <a:ext cx="844344" cy="7822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6649" y="1640629"/>
              <a:ext cx="855413" cy="7925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3133" y="956816"/>
              <a:ext cx="858917" cy="79576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17108" y="2640102"/>
            <a:ext cx="2395950" cy="3814947"/>
            <a:chOff x="2214877" y="2003989"/>
            <a:chExt cx="2395950" cy="381494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3704" y="2003989"/>
              <a:ext cx="2318296" cy="334299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14877" y="5295716"/>
              <a:ext cx="239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Before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1458" y="2640103"/>
            <a:ext cx="2395950" cy="3814946"/>
            <a:chOff x="4537267" y="2003989"/>
            <a:chExt cx="2395950" cy="38149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506" y="2003989"/>
              <a:ext cx="2315473" cy="333999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537267" y="5295715"/>
              <a:ext cx="239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After</a:t>
              </a:r>
            </a:p>
          </p:txBody>
        </p:sp>
      </p:grpSp>
      <p:sp>
        <p:nvSpPr>
          <p:cNvPr id="26" name="Rectangular Callout 25"/>
          <p:cNvSpPr/>
          <p:nvPr/>
        </p:nvSpPr>
        <p:spPr>
          <a:xfrm>
            <a:off x="7319948" y="4268771"/>
            <a:ext cx="2738436" cy="768741"/>
          </a:xfrm>
          <a:prstGeom prst="wedgeRectCallout">
            <a:avLst>
              <a:gd name="adj1" fmla="val -107851"/>
              <a:gd name="adj2" fmla="val -6757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Users are re-routed</a:t>
            </a:r>
          </a:p>
        </p:txBody>
      </p:sp>
    </p:spTree>
    <p:extLst>
      <p:ext uri="{BB962C8B-B14F-4D97-AF65-F5344CB8AC3E}">
        <p14:creationId xmlns:p14="http://schemas.microsoft.com/office/powerpoint/2010/main" val="14473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23342</TotalTime>
  <Words>773</Words>
  <Application>Microsoft Macintosh PowerPoint</Application>
  <PresentationFormat>Widescreen</PresentationFormat>
  <Paragraphs>217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.AppleSystemUIFont</vt:lpstr>
      <vt:lpstr>Calibri</vt:lpstr>
      <vt:lpstr>Calibri Light</vt:lpstr>
      <vt:lpstr>Arial</vt:lpstr>
      <vt:lpstr>Office Theme</vt:lpstr>
      <vt:lpstr>Defending against Sybil Devices in Crowdsourced Mapping Services </vt:lpstr>
      <vt:lpstr>Mobile = Life</vt:lpstr>
      <vt:lpstr>But Is This a Safe Assumption?</vt:lpstr>
      <vt:lpstr>Can We “Authenticate” Devices?</vt:lpstr>
      <vt:lpstr>In This Talk</vt:lpstr>
      <vt:lpstr>Key Features</vt:lpstr>
      <vt:lpstr>Sybil Devices in Waze</vt:lpstr>
      <vt:lpstr>Create Sybil Devices using Script</vt:lpstr>
      <vt:lpstr>Attack #1: Polluting Waze Database</vt:lpstr>
      <vt:lpstr>Attack #2: User Location Tracking</vt:lpstr>
      <vt:lpstr>A Tracking Example</vt:lpstr>
      <vt:lpstr>Tracking Experiments</vt:lpstr>
      <vt:lpstr>The Story of Us and Waze</vt:lpstr>
      <vt:lpstr>Conversation with Waze</vt:lpstr>
      <vt:lpstr>Waze’s Security Measures</vt:lpstr>
      <vt:lpstr>Broad Implications on Other Apps</vt:lpstr>
      <vt:lpstr>Today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Defending against Sybil Devices in Crowdsourced Mapping Services </dc:title>
  <dc:creator>balloonwang@gmail.com</dc:creator>
  <cp:lastModifiedBy>balloonwang@gmail.com</cp:lastModifiedBy>
  <cp:revision>4582</cp:revision>
  <dcterms:created xsi:type="dcterms:W3CDTF">2016-05-17T04:45:59Z</dcterms:created>
  <dcterms:modified xsi:type="dcterms:W3CDTF">2016-06-28T03:43:47Z</dcterms:modified>
</cp:coreProperties>
</file>