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263" r:id="rId1"/>
  </p:sldMasterIdLst>
  <p:notesMasterIdLst>
    <p:notesMasterId r:id="rId22"/>
  </p:notesMasterIdLst>
  <p:sldIdLst>
    <p:sldId id="256" r:id="rId2"/>
    <p:sldId id="257" r:id="rId3"/>
    <p:sldId id="258" r:id="rId4"/>
    <p:sldId id="284" r:id="rId5"/>
    <p:sldId id="259" r:id="rId6"/>
    <p:sldId id="274" r:id="rId7"/>
    <p:sldId id="260" r:id="rId8"/>
    <p:sldId id="261" r:id="rId9"/>
    <p:sldId id="262" r:id="rId10"/>
    <p:sldId id="285" r:id="rId11"/>
    <p:sldId id="265" r:id="rId12"/>
    <p:sldId id="286" r:id="rId13"/>
    <p:sldId id="268" r:id="rId14"/>
    <p:sldId id="267" r:id="rId15"/>
    <p:sldId id="270" r:id="rId16"/>
    <p:sldId id="282" r:id="rId17"/>
    <p:sldId id="271" r:id="rId18"/>
    <p:sldId id="273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DDB171-AD1F-5F40-BF64-DFB4F5B9911E}">
          <p14:sldIdLst>
            <p14:sldId id="256"/>
          </p14:sldIdLst>
        </p14:section>
        <p14:section name="motivation" id="{008331C0-DA3D-C34F-A9F7-5A37B2C3B2A6}">
          <p14:sldIdLst>
            <p14:sldId id="257"/>
            <p14:sldId id="258"/>
            <p14:sldId id="284"/>
            <p14:sldId id="259"/>
            <p14:sldId id="274"/>
            <p14:sldId id="260"/>
            <p14:sldId id="261"/>
          </p14:sldIdLst>
        </p14:section>
        <p14:section name="attack" id="{ED2A950D-E355-C449-866C-9C78406E4369}">
          <p14:sldIdLst>
            <p14:sldId id="262"/>
            <p14:sldId id="285"/>
            <p14:sldId id="265"/>
            <p14:sldId id="286"/>
            <p14:sldId id="268"/>
            <p14:sldId id="267"/>
            <p14:sldId id="270"/>
          </p14:sldIdLst>
        </p14:section>
        <p14:section name="defense" id="{148E0956-FFAA-AA4C-8629-90E16702B7B5}">
          <p14:sldIdLst>
            <p14:sldId id="282"/>
            <p14:sldId id="271"/>
            <p14:sldId id="273"/>
          </p14:sldIdLst>
        </p14:section>
        <p14:section name="end" id="{AF6F20F8-6783-2047-A9B7-4D7AEF7DBA15}">
          <p14:sldIdLst>
            <p14:sldId id="277"/>
            <p14:sldId id="280"/>
          </p14:sldIdLst>
        </p14:section>
        <p14:section name="backup" id="{928AE425-2715-CE40-B2C2-A19C82169B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14E"/>
    <a:srgbClr val="FAD43A"/>
    <a:srgbClr val="4B64A1"/>
    <a:srgbClr val="183447"/>
    <a:srgbClr val="0070C0"/>
    <a:srgbClr val="AE81FF"/>
    <a:srgbClr val="E2D77B"/>
    <a:srgbClr val="E83D71"/>
    <a:srgbClr val="F92672"/>
    <a:srgbClr val="66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/>
    <p:restoredTop sz="74074"/>
  </p:normalViewPr>
  <p:slideViewPr>
    <p:cSldViewPr snapToGrid="0" snapToObjects="1">
      <p:cViewPr varScale="1">
        <p:scale>
          <a:sx n="88" d="100"/>
          <a:sy n="88" d="100"/>
        </p:scale>
        <p:origin x="1456" y="176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DE15-CB85-6847-92D8-4A9B00B12AA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0B52A-3033-DF44-8B32-DD345A26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0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8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51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0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4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3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52A-3033-DF44-8B32-DD345A26E3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D124-DCF1-AA4F-8CDA-D20EB986D02D}" type="datetime1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33A3-22DB-F040-B7A5-25FAD4770AF5}" type="datetime1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58-B78D-3442-A830-49CD5ABF25F6}" type="datetime1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F599-15F3-664B-8D3B-E6EDABA83D74}" type="datetime1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C8B5-FA20-E149-A5F3-27228752A418}" type="datetime1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A306-E793-B64E-A48C-8AC1B10411B5}" type="datetime1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0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9623-F40E-904F-BDA6-FAE76AB2C8C9}" type="datetime1">
              <a:rPr lang="en-US" smtClean="0"/>
              <a:t>8/17/18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DD7-824C-CC4F-9104-2F0EB902FFBD}" type="datetime1">
              <a:rPr lang="en-US" smtClean="0"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8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DD31-B1A8-944D-816D-3438A863C463}" type="datetime1">
              <a:rPr lang="en-US" smtClean="0"/>
              <a:t>8/17/18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D43C-BADC-2040-9E06-B53C2DA0ACEA}" type="datetime1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814-863E-2C45-8D1E-DCFC476DB188}" type="datetime1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5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0821-B46B-D148-B45C-819432F4ACFB}" type="datetime1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C231-E751-8B47-BED0-B4D6C708B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0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1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221.png"/><Relationship Id="rId19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0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939D-9C04-5548-AE45-411F3EB55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50" y="1133121"/>
            <a:ext cx="11252499" cy="190053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AD43A"/>
                </a:solidFill>
              </a:rPr>
              <a:t>With Great Training Comes Great Vulnerability: Practical Attacks against Transfer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06C1E-A0EC-2741-9570-4B3722434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75314"/>
            <a:ext cx="9144000" cy="24810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Bolun Wang</a:t>
            </a:r>
            <a:r>
              <a:rPr lang="en-US" baseline="30000" dirty="0"/>
              <a:t>*</a:t>
            </a:r>
            <a:r>
              <a:rPr lang="en-US" dirty="0"/>
              <a:t>, </a:t>
            </a:r>
            <a:r>
              <a:rPr lang="en-US" dirty="0" err="1"/>
              <a:t>Yuanshun</a:t>
            </a:r>
            <a:r>
              <a:rPr lang="en-US" dirty="0"/>
              <a:t> Yao, Bimal Viswanath</a:t>
            </a:r>
            <a:r>
              <a:rPr lang="en-US" baseline="30000" dirty="0"/>
              <a:t>§</a:t>
            </a:r>
          </a:p>
          <a:p>
            <a:pPr algn="l"/>
            <a:r>
              <a:rPr lang="en-US" dirty="0"/>
              <a:t>Haitao Zheng, Ben Y. Zhao</a:t>
            </a:r>
          </a:p>
          <a:p>
            <a:pPr algn="l"/>
            <a:endParaRPr lang="en-US" sz="1000" dirty="0"/>
          </a:p>
          <a:p>
            <a:pPr algn="l"/>
            <a:r>
              <a:rPr lang="en-US" dirty="0"/>
              <a:t>University of Chicago, * UC Santa Barbara, </a:t>
            </a:r>
            <a:r>
              <a:rPr lang="en-US" baseline="30000" dirty="0"/>
              <a:t>§</a:t>
            </a:r>
            <a:r>
              <a:rPr lang="en-US" dirty="0"/>
              <a:t> Virginia Tech</a:t>
            </a:r>
          </a:p>
          <a:p>
            <a:pPr algn="l"/>
            <a:endParaRPr lang="en-US" sz="1000" dirty="0"/>
          </a:p>
          <a:p>
            <a:pPr algn="l"/>
            <a:r>
              <a:rPr lang="en-US" dirty="0"/>
              <a:t>bolunwang@cs.ucsb.edu</a:t>
            </a:r>
          </a:p>
        </p:txBody>
      </p:sp>
    </p:spTree>
    <p:extLst>
      <p:ext uri="{BB962C8B-B14F-4D97-AF65-F5344CB8AC3E}">
        <p14:creationId xmlns:p14="http://schemas.microsoft.com/office/powerpoint/2010/main" val="362972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CEE5-2D37-2A4D-8910-DF9D1E81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Attack Models of Prior Adversarial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176D-44CE-A54C-9C77-07FE56D1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White-box attack: </a:t>
            </a:r>
            <a:r>
              <a:rPr lang="en-US" sz="2000" dirty="0"/>
              <a:t>assumes </a:t>
            </a:r>
            <a:r>
              <a:rPr lang="en-US" sz="2000" dirty="0">
                <a:solidFill>
                  <a:srgbClr val="ED514E"/>
                </a:solidFill>
              </a:rPr>
              <a:t>full access</a:t>
            </a:r>
            <a:r>
              <a:rPr lang="en-US" sz="2000" dirty="0"/>
              <a:t> to model internals</a:t>
            </a:r>
          </a:p>
          <a:p>
            <a:pPr lvl="1"/>
            <a:r>
              <a:rPr lang="en-US" sz="2000" dirty="0"/>
              <a:t>Find the optimal perturbation offline</a:t>
            </a:r>
          </a:p>
          <a:p>
            <a:endParaRPr lang="en-US" sz="2400" dirty="0"/>
          </a:p>
          <a:p>
            <a:r>
              <a:rPr lang="en-US" sz="2400" dirty="0"/>
              <a:t>Black-box attack: </a:t>
            </a:r>
            <a:r>
              <a:rPr lang="en-US" sz="2000" dirty="0"/>
              <a:t>assumes </a:t>
            </a:r>
            <a:r>
              <a:rPr lang="en-US" sz="2000" dirty="0">
                <a:solidFill>
                  <a:srgbClr val="ED514E"/>
                </a:solidFill>
              </a:rPr>
              <a:t>no access </a:t>
            </a:r>
            <a:r>
              <a:rPr lang="en-US" sz="2000" dirty="0"/>
              <a:t>to model internals</a:t>
            </a:r>
          </a:p>
          <a:p>
            <a:pPr lvl="1"/>
            <a:r>
              <a:rPr lang="en-US" sz="1800" dirty="0"/>
              <a:t>Repeated query to reverse engineer the victim</a:t>
            </a:r>
          </a:p>
          <a:p>
            <a:pPr lvl="1"/>
            <a:r>
              <a:rPr lang="en-US" sz="1800" dirty="0"/>
              <a:t>Test intermediate result and improve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F8BE7-DDF5-F34E-8B5D-13B0C02A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9</a:t>
            </a:fld>
            <a:endParaRPr lang="en-US"/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7DEA4755-C1ED-614E-9090-8A1F74924DDD}"/>
              </a:ext>
            </a:extLst>
          </p:cNvPr>
          <p:cNvSpPr/>
          <p:nvPr/>
        </p:nvSpPr>
        <p:spPr>
          <a:xfrm>
            <a:off x="8610600" y="2406322"/>
            <a:ext cx="1954965" cy="478276"/>
          </a:xfrm>
          <a:prstGeom prst="wedgeRectCallout">
            <a:avLst>
              <a:gd name="adj1" fmla="val -100345"/>
              <a:gd name="adj2" fmla="val 174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Not practical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9C14A7BC-D217-AD43-9804-D04F41DFBA7B}"/>
              </a:ext>
            </a:extLst>
          </p:cNvPr>
          <p:cNvSpPr/>
          <p:nvPr/>
        </p:nvSpPr>
        <p:spPr>
          <a:xfrm>
            <a:off x="8610600" y="3762156"/>
            <a:ext cx="1954965" cy="478276"/>
          </a:xfrm>
          <a:prstGeom prst="wedgeRectCallout">
            <a:avLst>
              <a:gd name="adj1" fmla="val -100345"/>
              <a:gd name="adj2" fmla="val 174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Easily detected</a:t>
            </a:r>
          </a:p>
        </p:txBody>
      </p:sp>
    </p:spTree>
    <p:extLst>
      <p:ext uri="{BB962C8B-B14F-4D97-AF65-F5344CB8AC3E}">
        <p14:creationId xmlns:p14="http://schemas.microsoft.com/office/powerpoint/2010/main" val="11332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A1E7-EA53-B640-BBDE-935C6925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FAD43A"/>
                </a:solidFill>
              </a:rPr>
              <a:t>Our Attack Model</a:t>
            </a:r>
            <a:endParaRPr lang="en-US" dirty="0">
              <a:solidFill>
                <a:srgbClr val="FAD43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CBB8D-CE24-454D-9E1E-D922816C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 propose a new adversarial attack targeting Transfer Learning</a:t>
            </a:r>
          </a:p>
          <a:p>
            <a:endParaRPr lang="en-US" sz="1000" dirty="0"/>
          </a:p>
          <a:p>
            <a:r>
              <a:rPr lang="en-US" sz="2400" dirty="0"/>
              <a:t>Attack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4CC0C-0F81-3241-8527-9E7135F3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49270B-CF8D-1141-AC06-038BA65C7E05}"/>
              </a:ext>
            </a:extLst>
          </p:cNvPr>
          <p:cNvGrpSpPr/>
          <p:nvPr/>
        </p:nvGrpSpPr>
        <p:grpSpPr>
          <a:xfrm>
            <a:off x="7826199" y="2634164"/>
            <a:ext cx="1094610" cy="1075443"/>
            <a:chOff x="3240378" y="2720763"/>
            <a:chExt cx="1094610" cy="107544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211A9E4-55E1-3044-BFC6-E0C803989739}"/>
                </a:ext>
              </a:extLst>
            </p:cNvPr>
            <p:cNvSpPr/>
            <p:nvPr/>
          </p:nvSpPr>
          <p:spPr>
            <a:xfrm>
              <a:off x="3240378" y="3383009"/>
              <a:ext cx="1094610" cy="413197"/>
            </a:xfrm>
            <a:prstGeom prst="roundRect">
              <a:avLst/>
            </a:prstGeom>
            <a:solidFill>
              <a:srgbClr val="4B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Student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4589A42-EBF1-8743-866D-B4BC0260E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0955" y="2720763"/>
              <a:ext cx="733455" cy="66224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FC2F9F-D2F9-CD4C-8FE2-EA40B183028F}"/>
              </a:ext>
            </a:extLst>
          </p:cNvPr>
          <p:cNvGrpSpPr/>
          <p:nvPr/>
        </p:nvGrpSpPr>
        <p:grpSpPr>
          <a:xfrm>
            <a:off x="3694607" y="2638519"/>
            <a:ext cx="1094610" cy="1081204"/>
            <a:chOff x="8063295" y="2885731"/>
            <a:chExt cx="1094610" cy="108120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079FF58-AE71-FB4C-9992-8C41427F8C50}"/>
                </a:ext>
              </a:extLst>
            </p:cNvPr>
            <p:cNvSpPr/>
            <p:nvPr/>
          </p:nvSpPr>
          <p:spPr>
            <a:xfrm>
              <a:off x="8063295" y="3553738"/>
              <a:ext cx="1094610" cy="413197"/>
            </a:xfrm>
            <a:prstGeom prst="roundRect">
              <a:avLst/>
            </a:prstGeom>
            <a:solidFill>
              <a:srgbClr val="ED5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Teacher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CB04975-2204-C24F-AE8F-0688EE52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0929" y="2885731"/>
              <a:ext cx="779342" cy="6680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4E6E60-BE7C-424A-B534-E68336A502F8}"/>
              </a:ext>
            </a:extLst>
          </p:cNvPr>
          <p:cNvSpPr txBox="1"/>
          <p:nvPr/>
        </p:nvSpPr>
        <p:spPr>
          <a:xfrm>
            <a:off x="6698763" y="3854660"/>
            <a:ext cx="3349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Black-box</a:t>
            </a:r>
          </a:p>
          <a:p>
            <a:pPr algn="ctr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Model internals are hidden and kept secure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E8677A-9E24-B647-979A-E4B34BA57808}"/>
              </a:ext>
            </a:extLst>
          </p:cNvPr>
          <p:cNvSpPr txBox="1"/>
          <p:nvPr/>
        </p:nvSpPr>
        <p:spPr>
          <a:xfrm>
            <a:off x="2567172" y="3854660"/>
            <a:ext cx="3349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White-box</a:t>
            </a:r>
          </a:p>
          <a:p>
            <a:pPr algn="ctr"/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Model internals are known to the attacker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975B7-D9D7-4C42-A17C-25C7C51F1CEA}"/>
              </a:ext>
            </a:extLst>
          </p:cNvPr>
          <p:cNvSpPr/>
          <p:nvPr/>
        </p:nvSpPr>
        <p:spPr>
          <a:xfrm>
            <a:off x="3280718" y="5240425"/>
            <a:ext cx="5640091" cy="10815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Default access model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Teachers are made public by popular DL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are trained offline and kept secret</a:t>
            </a:r>
          </a:p>
        </p:txBody>
      </p:sp>
    </p:spTree>
    <p:extLst>
      <p:ext uri="{BB962C8B-B14F-4D97-AF65-F5344CB8AC3E}">
        <p14:creationId xmlns:p14="http://schemas.microsoft.com/office/powerpoint/2010/main" val="18875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6C97-0278-FE48-8505-3DCA0628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Attack Methodology: Neuron Mimicry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EB158-E471-8E4B-B402-2543E030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11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11C5F1-C9BC-5644-A3B8-A747975EE3BB}"/>
              </a:ext>
            </a:extLst>
          </p:cNvPr>
          <p:cNvSpPr txBox="1"/>
          <p:nvPr/>
        </p:nvSpPr>
        <p:spPr>
          <a:xfrm>
            <a:off x="1588872" y="474419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F6799E7-1549-DF43-BAC5-7FEE6BB05FB4}"/>
              </a:ext>
            </a:extLst>
          </p:cNvPr>
          <p:cNvGrpSpPr/>
          <p:nvPr/>
        </p:nvGrpSpPr>
        <p:grpSpPr>
          <a:xfrm>
            <a:off x="1862013" y="4423149"/>
            <a:ext cx="901209" cy="1753131"/>
            <a:chOff x="1619969" y="2753567"/>
            <a:chExt cx="901209" cy="175313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4CEF33B-0199-6D47-BBF0-D91711375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5573" y="2753567"/>
              <a:ext cx="750003" cy="104749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0E00ADD-0B68-6E44-974B-6DADFA703D9A}"/>
                </a:ext>
              </a:extLst>
            </p:cNvPr>
            <p:cNvSpPr txBox="1"/>
            <p:nvPr/>
          </p:nvSpPr>
          <p:spPr>
            <a:xfrm>
              <a:off x="1619969" y="3798812"/>
              <a:ext cx="9012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Source</a:t>
              </a:r>
            </a:p>
            <a:p>
              <a:pPr algn="ctr"/>
              <a:r>
                <a:rPr lang="en-US" sz="2000" dirty="0"/>
                <a:t>Image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90E8555-5C30-9D44-B8E5-64A774F8772E}"/>
              </a:ext>
            </a:extLst>
          </p:cNvPr>
          <p:cNvGrpSpPr/>
          <p:nvPr/>
        </p:nvGrpSpPr>
        <p:grpSpPr>
          <a:xfrm>
            <a:off x="1599709" y="1955183"/>
            <a:ext cx="1419708" cy="1654358"/>
            <a:chOff x="2475966" y="4811416"/>
            <a:chExt cx="1419708" cy="165435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8E73762-44E5-5849-88D0-9D5C53E2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5966" y="4811416"/>
              <a:ext cx="1419708" cy="946472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3F63390-65DE-274B-AE25-8936B07B862E}"/>
                </a:ext>
              </a:extLst>
            </p:cNvPr>
            <p:cNvSpPr txBox="1"/>
            <p:nvPr/>
          </p:nvSpPr>
          <p:spPr>
            <a:xfrm>
              <a:off x="2765210" y="5757888"/>
              <a:ext cx="8354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Target</a:t>
              </a:r>
            </a:p>
            <a:p>
              <a:pPr algn="ctr"/>
              <a:r>
                <a:rPr lang="en-US" sz="2000" dirty="0"/>
                <a:t>Image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F12F69-B3D9-E64A-974B-A0238DE141D2}"/>
              </a:ext>
            </a:extLst>
          </p:cNvPr>
          <p:cNvGrpSpPr/>
          <p:nvPr/>
        </p:nvGrpSpPr>
        <p:grpSpPr>
          <a:xfrm>
            <a:off x="356868" y="4649292"/>
            <a:ext cx="1501052" cy="1526988"/>
            <a:chOff x="840650" y="2379057"/>
            <a:chExt cx="1501052" cy="1526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F1B8B88-C47E-A84E-9998-F97B2325A2D7}"/>
                    </a:ext>
                  </a:extLst>
                </p:cNvPr>
                <p:cNvSpPr txBox="1"/>
                <p:nvPr/>
              </p:nvSpPr>
              <p:spPr>
                <a:xfrm>
                  <a:off x="840650" y="3198159"/>
                  <a:ext cx="150105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Perturbation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F1B8B88-C47E-A84E-9998-F97B2325A2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650" y="3198159"/>
                  <a:ext cx="1501052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3361" t="-5357" r="-3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5EB708-037F-ED4E-9D8C-7F1849944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085" y="2379057"/>
              <a:ext cx="784689" cy="78468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C32CE56-887E-364F-8308-F5D638136C37}"/>
              </a:ext>
            </a:extLst>
          </p:cNvPr>
          <p:cNvGrpSpPr/>
          <p:nvPr/>
        </p:nvGrpSpPr>
        <p:grpSpPr>
          <a:xfrm>
            <a:off x="2762678" y="4608111"/>
            <a:ext cx="4482857" cy="840209"/>
            <a:chOff x="2864276" y="4608111"/>
            <a:chExt cx="4482857" cy="840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87ED20-5735-8248-9E81-E839F6ACFEEF}"/>
                </a:ext>
              </a:extLst>
            </p:cNvPr>
            <p:cNvGrpSpPr/>
            <p:nvPr/>
          </p:nvGrpSpPr>
          <p:grpSpPr>
            <a:xfrm rot="5400000">
              <a:off x="4049542" y="3437184"/>
              <a:ext cx="825870" cy="3196402"/>
              <a:chOff x="2831929" y="2708871"/>
              <a:chExt cx="825870" cy="31964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21A9E4-C956-B94F-A2E1-4E93D4E13061}"/>
                  </a:ext>
                </a:extLst>
              </p:cNvPr>
              <p:cNvSpPr/>
              <p:nvPr/>
            </p:nvSpPr>
            <p:spPr>
              <a:xfrm>
                <a:off x="2831929" y="5220389"/>
                <a:ext cx="825870" cy="280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55C7262-5313-394B-821B-DDD53705E7A5}"/>
                  </a:ext>
                </a:extLst>
              </p:cNvPr>
              <p:cNvCxnSpPr>
                <a:cxnSpLocks/>
                <a:endCxn id="6" idx="2"/>
              </p:cNvCxnSpPr>
              <p:nvPr/>
            </p:nvCxnSpPr>
            <p:spPr>
              <a:xfrm rot="16200000">
                <a:off x="3042568" y="5702942"/>
                <a:ext cx="40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C6D3D8-D067-1E4F-91C3-D33E48DB63AE}"/>
                  </a:ext>
                </a:extLst>
              </p:cNvPr>
              <p:cNvSpPr/>
              <p:nvPr/>
            </p:nvSpPr>
            <p:spPr>
              <a:xfrm>
                <a:off x="2831929" y="3071410"/>
                <a:ext cx="825870" cy="280218"/>
              </a:xfrm>
              <a:prstGeom prst="rect">
                <a:avLst/>
              </a:prstGeom>
              <a:solidFill>
                <a:srgbClr val="4B64A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E00B54-9B44-9C48-ABBA-C653CD53AA39}"/>
                  </a:ext>
                </a:extLst>
              </p:cNvPr>
              <p:cNvCxnSpPr>
                <a:cxnSpLocks/>
                <a:stCxn id="12" idx="0"/>
                <a:endCxn id="10" idx="2"/>
              </p:cNvCxnSpPr>
              <p:nvPr/>
            </p:nvCxnSpPr>
            <p:spPr>
              <a:xfrm rot="16200000">
                <a:off x="3050681" y="3545811"/>
                <a:ext cx="38836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B56016-7A24-8249-B8A2-33CB7E2C03CA}"/>
                  </a:ext>
                </a:extLst>
              </p:cNvPr>
              <p:cNvSpPr/>
              <p:nvPr/>
            </p:nvSpPr>
            <p:spPr>
              <a:xfrm>
                <a:off x="2831929" y="3739994"/>
                <a:ext cx="825870" cy="280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E5AD8D6-A177-7147-AE3E-29DD23B9A7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4863" y="4035711"/>
                <a:ext cx="1" cy="3931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5C9BB86-A18F-824B-ACDC-88454F6F30A5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rot="16200000">
                <a:off x="3063595" y="2890141"/>
                <a:ext cx="36253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999835A-D131-0742-97C4-A797FD813C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4863" y="4807988"/>
                <a:ext cx="1" cy="393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E684FA4-D943-944B-AABC-92D64A9A4E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4863" y="4515883"/>
                <a:ext cx="1" cy="200244"/>
              </a:xfrm>
              <a:prstGeom prst="straightConnector1">
                <a:avLst/>
              </a:prstGeom>
              <a:ln w="44450" cap="rnd">
                <a:solidFill>
                  <a:schemeClr val="tx1"/>
                </a:solidFill>
                <a:prstDash val="sysDot"/>
                <a:round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EBF217-685D-3D42-AFE6-D37EDE389F88}"/>
                </a:ext>
              </a:extLst>
            </p:cNvPr>
            <p:cNvSpPr/>
            <p:nvPr/>
          </p:nvSpPr>
          <p:spPr>
            <a:xfrm rot="5400000">
              <a:off x="5788982" y="4895276"/>
              <a:ext cx="825870" cy="280218"/>
            </a:xfrm>
            <a:prstGeom prst="rect">
              <a:avLst/>
            </a:prstGeom>
            <a:solidFill>
              <a:srgbClr val="4B64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FB8BF6E-910E-FC4C-95B7-3A94D92A71EA}"/>
                </a:ext>
              </a:extLst>
            </p:cNvPr>
            <p:cNvCxnSpPr>
              <a:cxnSpLocks/>
            </p:cNvCxnSpPr>
            <p:nvPr/>
          </p:nvCxnSpPr>
          <p:spPr>
            <a:xfrm>
              <a:off x="6342026" y="5035384"/>
              <a:ext cx="3625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81E42E1-573E-0F4D-BBA9-700FD42B05F9}"/>
                </a:ext>
              </a:extLst>
            </p:cNvPr>
            <p:cNvSpPr/>
            <p:nvPr/>
          </p:nvSpPr>
          <p:spPr>
            <a:xfrm rot="5400000">
              <a:off x="6431550" y="4880937"/>
              <a:ext cx="825870" cy="280218"/>
            </a:xfrm>
            <a:prstGeom prst="rect">
              <a:avLst/>
            </a:prstGeom>
            <a:solidFill>
              <a:srgbClr val="4B64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5903CDD-E339-B141-8DCA-4B35FEE35127}"/>
                </a:ext>
              </a:extLst>
            </p:cNvPr>
            <p:cNvCxnSpPr>
              <a:cxnSpLocks/>
            </p:cNvCxnSpPr>
            <p:nvPr/>
          </p:nvCxnSpPr>
          <p:spPr>
            <a:xfrm>
              <a:off x="6984594" y="5035384"/>
              <a:ext cx="3625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54BAD30-3E37-AF4C-A908-F93FD017213F}"/>
              </a:ext>
            </a:extLst>
          </p:cNvPr>
          <p:cNvGrpSpPr/>
          <p:nvPr/>
        </p:nvGrpSpPr>
        <p:grpSpPr>
          <a:xfrm>
            <a:off x="2763222" y="2103622"/>
            <a:ext cx="4482857" cy="840209"/>
            <a:chOff x="2864276" y="4608111"/>
            <a:chExt cx="4482857" cy="84020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ECB1DE2-EDB2-6D46-8CE3-7B9F4BDC645C}"/>
                </a:ext>
              </a:extLst>
            </p:cNvPr>
            <p:cNvGrpSpPr/>
            <p:nvPr/>
          </p:nvGrpSpPr>
          <p:grpSpPr>
            <a:xfrm rot="5400000">
              <a:off x="4049542" y="3437184"/>
              <a:ext cx="825870" cy="3196402"/>
              <a:chOff x="2831929" y="2708871"/>
              <a:chExt cx="825870" cy="3196402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AD52B1-2463-E746-99A5-287FB6D7E361}"/>
                  </a:ext>
                </a:extLst>
              </p:cNvPr>
              <p:cNvSpPr/>
              <p:nvPr/>
            </p:nvSpPr>
            <p:spPr>
              <a:xfrm>
                <a:off x="2831929" y="5220389"/>
                <a:ext cx="825870" cy="280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21ECB44C-E34C-F54E-B4B2-34D0223206DA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 rot="16200000">
                <a:off x="3042568" y="5702942"/>
                <a:ext cx="40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5E065F5-C879-334B-9D68-A6E72246C955}"/>
                  </a:ext>
                </a:extLst>
              </p:cNvPr>
              <p:cNvSpPr/>
              <p:nvPr/>
            </p:nvSpPr>
            <p:spPr>
              <a:xfrm>
                <a:off x="2831929" y="3071410"/>
                <a:ext cx="825870" cy="280218"/>
              </a:xfrm>
              <a:prstGeom prst="rect">
                <a:avLst/>
              </a:prstGeom>
              <a:solidFill>
                <a:srgbClr val="4B64A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5434D8F1-A752-244F-9BC1-10EBB64F45D1}"/>
                  </a:ext>
                </a:extLst>
              </p:cNvPr>
              <p:cNvCxnSpPr>
                <a:cxnSpLocks/>
                <a:stCxn id="85" idx="0"/>
                <a:endCxn id="83" idx="2"/>
              </p:cNvCxnSpPr>
              <p:nvPr/>
            </p:nvCxnSpPr>
            <p:spPr>
              <a:xfrm rot="16200000">
                <a:off x="3050681" y="3545811"/>
                <a:ext cx="38836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61C392E-6B26-9145-BF35-726B0CCB6697}"/>
                  </a:ext>
                </a:extLst>
              </p:cNvPr>
              <p:cNvSpPr/>
              <p:nvPr/>
            </p:nvSpPr>
            <p:spPr>
              <a:xfrm>
                <a:off x="2831929" y="3739994"/>
                <a:ext cx="825870" cy="280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142748A5-6DD0-D948-B3A3-58C6AD09BE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4863" y="4035711"/>
                <a:ext cx="1" cy="3931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717167E-2362-F543-9DC7-D9F81E418EB9}"/>
                  </a:ext>
                </a:extLst>
              </p:cNvPr>
              <p:cNvCxnSpPr>
                <a:cxnSpLocks/>
                <a:stCxn id="83" idx="0"/>
              </p:cNvCxnSpPr>
              <p:nvPr/>
            </p:nvCxnSpPr>
            <p:spPr>
              <a:xfrm rot="16200000">
                <a:off x="3063595" y="2890141"/>
                <a:ext cx="36253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B98B489E-EFBF-874B-93BE-72E19A5B24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4863" y="4807988"/>
                <a:ext cx="1" cy="393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43206BD-CCC5-7746-BD09-317CF5433A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4863" y="4515883"/>
                <a:ext cx="1" cy="200244"/>
              </a:xfrm>
              <a:prstGeom prst="straightConnector1">
                <a:avLst/>
              </a:prstGeom>
              <a:ln w="44450" cap="rnd">
                <a:solidFill>
                  <a:schemeClr val="tx1"/>
                </a:solidFill>
                <a:prstDash val="sysDot"/>
                <a:round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5BD6B35-1C0A-9A40-8DC3-A018C4AFC89F}"/>
                </a:ext>
              </a:extLst>
            </p:cNvPr>
            <p:cNvSpPr/>
            <p:nvPr/>
          </p:nvSpPr>
          <p:spPr>
            <a:xfrm rot="5400000">
              <a:off x="5788982" y="4895276"/>
              <a:ext cx="825870" cy="280218"/>
            </a:xfrm>
            <a:prstGeom prst="rect">
              <a:avLst/>
            </a:prstGeom>
            <a:solidFill>
              <a:srgbClr val="4B64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8770A23-2016-6744-80A3-C3D3208CD904}"/>
                </a:ext>
              </a:extLst>
            </p:cNvPr>
            <p:cNvCxnSpPr>
              <a:cxnSpLocks/>
            </p:cNvCxnSpPr>
            <p:nvPr/>
          </p:nvCxnSpPr>
          <p:spPr>
            <a:xfrm>
              <a:off x="6342026" y="5035384"/>
              <a:ext cx="3625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C1100F5-F551-854F-A0A3-77A0E185164B}"/>
                </a:ext>
              </a:extLst>
            </p:cNvPr>
            <p:cNvSpPr/>
            <p:nvPr/>
          </p:nvSpPr>
          <p:spPr>
            <a:xfrm rot="5400000">
              <a:off x="6431550" y="4880937"/>
              <a:ext cx="825870" cy="280218"/>
            </a:xfrm>
            <a:prstGeom prst="rect">
              <a:avLst/>
            </a:prstGeom>
            <a:solidFill>
              <a:srgbClr val="4B64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D029257-4DC2-4D44-8F08-FB989B9DB52E}"/>
                </a:ext>
              </a:extLst>
            </p:cNvPr>
            <p:cNvCxnSpPr>
              <a:cxnSpLocks/>
            </p:cNvCxnSpPr>
            <p:nvPr/>
          </p:nvCxnSpPr>
          <p:spPr>
            <a:xfrm>
              <a:off x="6984594" y="5035384"/>
              <a:ext cx="3625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4AA9F-743E-5949-9363-35CD7E756777}"/>
                  </a:ext>
                </a:extLst>
              </p:cNvPr>
              <p:cNvSpPr txBox="1"/>
              <p:nvPr/>
            </p:nvSpPr>
            <p:spPr>
              <a:xfrm>
                <a:off x="5106879" y="1706415"/>
                <a:ext cx="706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(∙)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4AA9F-743E-5949-9363-35CD7E75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79" y="1706415"/>
                <a:ext cx="706027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F83D302-79A2-D248-B5EC-EB2D91378334}"/>
                  </a:ext>
                </a:extLst>
              </p:cNvPr>
              <p:cNvSpPr txBox="1"/>
              <p:nvPr/>
            </p:nvSpPr>
            <p:spPr>
              <a:xfrm>
                <a:off x="5049601" y="5429784"/>
                <a:ext cx="706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(∙)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F83D302-79A2-D248-B5EC-EB2D91378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01" y="5429784"/>
                <a:ext cx="706027" cy="400110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31360C6-7275-5447-9BB1-3BA30A78A649}"/>
                  </a:ext>
                </a:extLst>
              </p:cNvPr>
              <p:cNvSpPr txBox="1"/>
              <p:nvPr/>
            </p:nvSpPr>
            <p:spPr>
              <a:xfrm>
                <a:off x="5744804" y="1705394"/>
                <a:ext cx="712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31360C6-7275-5447-9BB1-3BA30A78A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04" y="1705394"/>
                <a:ext cx="712118" cy="400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044610B-7384-D34E-9E11-196BA1B377B3}"/>
                  </a:ext>
                </a:extLst>
              </p:cNvPr>
              <p:cNvSpPr txBox="1"/>
              <p:nvPr/>
            </p:nvSpPr>
            <p:spPr>
              <a:xfrm>
                <a:off x="5686204" y="5431151"/>
                <a:ext cx="7121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044610B-7384-D34E-9E11-196BA1B37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204" y="5431151"/>
                <a:ext cx="712118" cy="40011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E5DB6E0-0C38-D74E-80A4-BE538CB3A267}"/>
              </a:ext>
            </a:extLst>
          </p:cNvPr>
          <p:cNvGrpSpPr/>
          <p:nvPr/>
        </p:nvGrpSpPr>
        <p:grpSpPr>
          <a:xfrm>
            <a:off x="5120583" y="2824896"/>
            <a:ext cx="3098313" cy="1919302"/>
            <a:chOff x="5062527" y="2824896"/>
            <a:chExt cx="3098313" cy="19193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A2699C-28EB-534E-B10D-464971F1001B}"/>
                </a:ext>
              </a:extLst>
            </p:cNvPr>
            <p:cNvGrpSpPr/>
            <p:nvPr/>
          </p:nvGrpSpPr>
          <p:grpSpPr>
            <a:xfrm>
              <a:off x="5062527" y="2824896"/>
              <a:ext cx="2522165" cy="910926"/>
              <a:chOff x="5856909" y="3038659"/>
              <a:chExt cx="2522165" cy="910926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A1B98B9-5E02-8E4A-A19E-8C1E6638CD9B}"/>
                  </a:ext>
                </a:extLst>
              </p:cNvPr>
              <p:cNvGrpSpPr/>
              <p:nvPr/>
            </p:nvGrpSpPr>
            <p:grpSpPr>
              <a:xfrm>
                <a:off x="6516835" y="3652701"/>
                <a:ext cx="1862239" cy="296884"/>
                <a:chOff x="8016776" y="3822363"/>
                <a:chExt cx="1862239" cy="296884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D9AF4A-AFDA-8C4F-8CF2-F90A79B9A00F}"/>
                    </a:ext>
                  </a:extLst>
                </p:cNvPr>
                <p:cNvSpPr/>
                <p:nvPr/>
              </p:nvSpPr>
              <p:spPr>
                <a:xfrm>
                  <a:off x="9269060" y="3822363"/>
                  <a:ext cx="296884" cy="29688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5973F900-6178-4347-BC06-AB17778B7DE4}"/>
                    </a:ext>
                  </a:extLst>
                </p:cNvPr>
                <p:cNvGrpSpPr/>
                <p:nvPr/>
              </p:nvGrpSpPr>
              <p:grpSpPr>
                <a:xfrm>
                  <a:off x="8016776" y="3822363"/>
                  <a:ext cx="1862239" cy="296884"/>
                  <a:chOff x="8016776" y="3822363"/>
                  <a:chExt cx="1862239" cy="296884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6B424BDF-CBE5-7543-869F-824229D21AF3}"/>
                      </a:ext>
                    </a:extLst>
                  </p:cNvPr>
                  <p:cNvSpPr/>
                  <p:nvPr/>
                </p:nvSpPr>
                <p:spPr>
                  <a:xfrm>
                    <a:off x="8016776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36C8365-7978-AB4A-8D8B-8A20DAC09CB8}"/>
                      </a:ext>
                    </a:extLst>
                  </p:cNvPr>
                  <p:cNvSpPr/>
                  <p:nvPr/>
                </p:nvSpPr>
                <p:spPr>
                  <a:xfrm>
                    <a:off x="8329847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44DDA28A-3F95-F841-A529-C238E6E41468}"/>
                      </a:ext>
                    </a:extLst>
                  </p:cNvPr>
                  <p:cNvSpPr/>
                  <p:nvPr/>
                </p:nvSpPr>
                <p:spPr>
                  <a:xfrm>
                    <a:off x="8642918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2771FC8F-C035-AC4C-B86C-01B21DB1B492}"/>
                      </a:ext>
                    </a:extLst>
                  </p:cNvPr>
                  <p:cNvSpPr/>
                  <p:nvPr/>
                </p:nvSpPr>
                <p:spPr>
                  <a:xfrm>
                    <a:off x="8955989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1C5FA67E-54AA-944E-861F-0C61FE796794}"/>
                      </a:ext>
                    </a:extLst>
                  </p:cNvPr>
                  <p:cNvSpPr/>
                  <p:nvPr/>
                </p:nvSpPr>
                <p:spPr>
                  <a:xfrm>
                    <a:off x="9582131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2" name="Elbow Connector 21">
                <a:extLst>
                  <a:ext uri="{FF2B5EF4-FFF2-40B4-BE49-F238E27FC236}">
                    <a16:creationId xmlns:a16="http://schemas.microsoft.com/office/drawing/2014/main" id="{5643FAFC-7C04-6740-A8FA-559529AE2C7F}"/>
                  </a:ext>
                </a:extLst>
              </p:cNvPr>
              <p:cNvCxnSpPr>
                <a:cxnSpLocks/>
                <a:endCxn id="91" idx="1"/>
              </p:cNvCxnSpPr>
              <p:nvPr/>
            </p:nvCxnSpPr>
            <p:spPr>
              <a:xfrm rot="16200000" flipH="1">
                <a:off x="5805630" y="3089938"/>
                <a:ext cx="762484" cy="659926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8D6F45-5ED7-E64A-AFA8-DF578AD1BBCA}"/>
                </a:ext>
              </a:extLst>
            </p:cNvPr>
            <p:cNvGrpSpPr/>
            <p:nvPr/>
          </p:nvGrpSpPr>
          <p:grpSpPr>
            <a:xfrm>
              <a:off x="5062528" y="3929595"/>
              <a:ext cx="2522164" cy="814603"/>
              <a:chOff x="5856910" y="4318975"/>
              <a:chExt cx="2522164" cy="81460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3DEA09D-51DC-0940-8431-374CA59CD955}"/>
                  </a:ext>
                </a:extLst>
              </p:cNvPr>
              <p:cNvGrpSpPr/>
              <p:nvPr/>
            </p:nvGrpSpPr>
            <p:grpSpPr>
              <a:xfrm>
                <a:off x="6516835" y="4318975"/>
                <a:ext cx="1862239" cy="296884"/>
                <a:chOff x="8016776" y="3822363"/>
                <a:chExt cx="1862239" cy="296884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12CEC577-7288-364F-809E-1012BDBB027F}"/>
                    </a:ext>
                  </a:extLst>
                </p:cNvPr>
                <p:cNvSpPr/>
                <p:nvPr/>
              </p:nvSpPr>
              <p:spPr>
                <a:xfrm>
                  <a:off x="9269060" y="3822363"/>
                  <a:ext cx="296884" cy="29688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6C69B0AC-A9BA-A34C-B5C4-822C20C60902}"/>
                    </a:ext>
                  </a:extLst>
                </p:cNvPr>
                <p:cNvGrpSpPr/>
                <p:nvPr/>
              </p:nvGrpSpPr>
              <p:grpSpPr>
                <a:xfrm>
                  <a:off x="8016776" y="3822363"/>
                  <a:ext cx="1862239" cy="296884"/>
                  <a:chOff x="8016776" y="3822363"/>
                  <a:chExt cx="1862239" cy="296884"/>
                </a:xfrm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18E82B8-B4E6-7547-8A55-1D20B4152254}"/>
                      </a:ext>
                    </a:extLst>
                  </p:cNvPr>
                  <p:cNvSpPr/>
                  <p:nvPr/>
                </p:nvSpPr>
                <p:spPr>
                  <a:xfrm>
                    <a:off x="8016776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FEC2E91A-BB9E-5C48-A487-876848535C82}"/>
                      </a:ext>
                    </a:extLst>
                  </p:cNvPr>
                  <p:cNvSpPr/>
                  <p:nvPr/>
                </p:nvSpPr>
                <p:spPr>
                  <a:xfrm>
                    <a:off x="8329847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32F644C4-1F84-2C4F-929F-65FE915F8080}"/>
                      </a:ext>
                    </a:extLst>
                  </p:cNvPr>
                  <p:cNvSpPr/>
                  <p:nvPr/>
                </p:nvSpPr>
                <p:spPr>
                  <a:xfrm>
                    <a:off x="8642918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E10C22F6-76C1-B440-B8B7-FE0CBE4178FA}"/>
                      </a:ext>
                    </a:extLst>
                  </p:cNvPr>
                  <p:cNvSpPr/>
                  <p:nvPr/>
                </p:nvSpPr>
                <p:spPr>
                  <a:xfrm>
                    <a:off x="8955989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78898C0E-2A5C-9C41-B7E9-7EE25E6EC777}"/>
                      </a:ext>
                    </a:extLst>
                  </p:cNvPr>
                  <p:cNvSpPr/>
                  <p:nvPr/>
                </p:nvSpPr>
                <p:spPr>
                  <a:xfrm>
                    <a:off x="9582131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72" name="Elbow Connector 71">
                <a:extLst>
                  <a:ext uri="{FF2B5EF4-FFF2-40B4-BE49-F238E27FC236}">
                    <a16:creationId xmlns:a16="http://schemas.microsoft.com/office/drawing/2014/main" id="{CAE96724-5FC6-334D-B857-A69F97B29AC3}"/>
                  </a:ext>
                </a:extLst>
              </p:cNvPr>
              <p:cNvCxnSpPr>
                <a:cxnSpLocks/>
                <a:endCxn id="109" idx="1"/>
              </p:cNvCxnSpPr>
              <p:nvPr/>
            </p:nvCxnSpPr>
            <p:spPr>
              <a:xfrm rot="5400000" flipH="1" flipV="1">
                <a:off x="5853792" y="4470535"/>
                <a:ext cx="666161" cy="659926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4B5E90-BCA6-9947-83E3-2C6924F7FAE7}"/>
                    </a:ext>
                  </a:extLst>
                </p:cNvPr>
                <p:cNvSpPr txBox="1"/>
                <p:nvPr/>
              </p:nvSpPr>
              <p:spPr>
                <a:xfrm>
                  <a:off x="7600879" y="3387325"/>
                  <a:ext cx="5599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4B5E90-BCA6-9947-83E3-2C6924F7F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879" y="3387325"/>
                  <a:ext cx="559961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2C811C27-C735-2942-83AC-B5966154FE1B}"/>
                    </a:ext>
                  </a:extLst>
                </p:cNvPr>
                <p:cNvSpPr txBox="1"/>
                <p:nvPr/>
              </p:nvSpPr>
              <p:spPr>
                <a:xfrm>
                  <a:off x="7600879" y="3877982"/>
                  <a:ext cx="5599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2C811C27-C735-2942-83AC-B5966154F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879" y="3877982"/>
                  <a:ext cx="559961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ular Callout 100">
                <a:extLst>
                  <a:ext uri="{FF2B5EF4-FFF2-40B4-BE49-F238E27FC236}">
                    <a16:creationId xmlns:a16="http://schemas.microsoft.com/office/drawing/2014/main" id="{07D168A5-2891-A04A-8D2C-31F5460400F9}"/>
                  </a:ext>
                </a:extLst>
              </p:cNvPr>
              <p:cNvSpPr/>
              <p:nvPr/>
            </p:nvSpPr>
            <p:spPr>
              <a:xfrm>
                <a:off x="7439860" y="1819533"/>
                <a:ext cx="3913940" cy="1139578"/>
              </a:xfrm>
              <a:prstGeom prst="wedgeRectCallout">
                <a:avLst>
                  <a:gd name="adj1" fmla="val -64824"/>
                  <a:gd name="adj2" fmla="val 8410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If two inputs match at layer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, then they produce the same result regardless of changes above layer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1" name="Rectangular Callout 100">
                <a:extLst>
                  <a:ext uri="{FF2B5EF4-FFF2-40B4-BE49-F238E27FC236}">
                    <a16:creationId xmlns:a16="http://schemas.microsoft.com/office/drawing/2014/main" id="{07D168A5-2891-A04A-8D2C-31F546040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860" y="1819533"/>
                <a:ext cx="3913940" cy="1139578"/>
              </a:xfrm>
              <a:prstGeom prst="wedgeRectCallout">
                <a:avLst>
                  <a:gd name="adj1" fmla="val -64824"/>
                  <a:gd name="adj2" fmla="val 84106"/>
                </a:avLst>
              </a:prstGeom>
              <a:blipFill>
                <a:blip r:embed="rId15"/>
                <a:stretch>
                  <a:fillRect r="-5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E3B8882-0719-F342-ADD1-BBC45BD33628}"/>
              </a:ext>
            </a:extLst>
          </p:cNvPr>
          <p:cNvGrpSpPr/>
          <p:nvPr/>
        </p:nvGrpSpPr>
        <p:grpSpPr>
          <a:xfrm>
            <a:off x="5778945" y="2824896"/>
            <a:ext cx="3477007" cy="1919302"/>
            <a:chOff x="5062527" y="2824896"/>
            <a:chExt cx="3477007" cy="191930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C875EAC-21B4-5343-8EC3-0504DAF68BC7}"/>
                </a:ext>
              </a:extLst>
            </p:cNvPr>
            <p:cNvGrpSpPr/>
            <p:nvPr/>
          </p:nvGrpSpPr>
          <p:grpSpPr>
            <a:xfrm>
              <a:off x="5062527" y="2824896"/>
              <a:ext cx="2522165" cy="910926"/>
              <a:chOff x="5856909" y="3038659"/>
              <a:chExt cx="2522165" cy="910926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75152B63-996D-FF46-A153-70AF0083DB60}"/>
                  </a:ext>
                </a:extLst>
              </p:cNvPr>
              <p:cNvGrpSpPr/>
              <p:nvPr/>
            </p:nvGrpSpPr>
            <p:grpSpPr>
              <a:xfrm>
                <a:off x="6516835" y="3652701"/>
                <a:ext cx="1862239" cy="296884"/>
                <a:chOff x="8016776" y="3822363"/>
                <a:chExt cx="1862239" cy="296884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0AB633EE-547F-944D-92BE-A16599DA5D21}"/>
                    </a:ext>
                  </a:extLst>
                </p:cNvPr>
                <p:cNvSpPr/>
                <p:nvPr/>
              </p:nvSpPr>
              <p:spPr>
                <a:xfrm>
                  <a:off x="9269060" y="3822363"/>
                  <a:ext cx="296884" cy="29688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BF74927C-E973-E944-8F7B-DAEACC7D0E63}"/>
                    </a:ext>
                  </a:extLst>
                </p:cNvPr>
                <p:cNvGrpSpPr/>
                <p:nvPr/>
              </p:nvGrpSpPr>
              <p:grpSpPr>
                <a:xfrm>
                  <a:off x="8016776" y="3822363"/>
                  <a:ext cx="1862239" cy="296884"/>
                  <a:chOff x="8016776" y="3822363"/>
                  <a:chExt cx="1862239" cy="296884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B338FA9A-732B-4E48-B6C1-3BE7F1174C1E}"/>
                      </a:ext>
                    </a:extLst>
                  </p:cNvPr>
                  <p:cNvSpPr/>
                  <p:nvPr/>
                </p:nvSpPr>
                <p:spPr>
                  <a:xfrm>
                    <a:off x="8016776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D59C2AEF-7637-E840-A496-DB458118DF5C}"/>
                      </a:ext>
                    </a:extLst>
                  </p:cNvPr>
                  <p:cNvSpPr/>
                  <p:nvPr/>
                </p:nvSpPr>
                <p:spPr>
                  <a:xfrm>
                    <a:off x="8329847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20824CC4-6F27-9A4B-AA50-0080327D3F2A}"/>
                      </a:ext>
                    </a:extLst>
                  </p:cNvPr>
                  <p:cNvSpPr/>
                  <p:nvPr/>
                </p:nvSpPr>
                <p:spPr>
                  <a:xfrm>
                    <a:off x="8642918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A3A346DF-D235-1C43-842A-08A5B98DDC99}"/>
                      </a:ext>
                    </a:extLst>
                  </p:cNvPr>
                  <p:cNvSpPr/>
                  <p:nvPr/>
                </p:nvSpPr>
                <p:spPr>
                  <a:xfrm>
                    <a:off x="8955989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1ABD1063-863A-1942-8B80-2929173FD65C}"/>
                      </a:ext>
                    </a:extLst>
                  </p:cNvPr>
                  <p:cNvSpPr/>
                  <p:nvPr/>
                </p:nvSpPr>
                <p:spPr>
                  <a:xfrm>
                    <a:off x="9582131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54" name="Elbow Connector 153">
                <a:extLst>
                  <a:ext uri="{FF2B5EF4-FFF2-40B4-BE49-F238E27FC236}">
                    <a16:creationId xmlns:a16="http://schemas.microsoft.com/office/drawing/2014/main" id="{E7557E6E-A294-9C4C-8B7A-422F028510E6}"/>
                  </a:ext>
                </a:extLst>
              </p:cNvPr>
              <p:cNvCxnSpPr>
                <a:cxnSpLocks/>
                <a:endCxn id="157" idx="1"/>
              </p:cNvCxnSpPr>
              <p:nvPr/>
            </p:nvCxnSpPr>
            <p:spPr>
              <a:xfrm rot="16200000" flipH="1">
                <a:off x="5805630" y="3089938"/>
                <a:ext cx="762484" cy="659926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B9EB8E9-51BD-A04C-BDE9-F061E5E702AF}"/>
                </a:ext>
              </a:extLst>
            </p:cNvPr>
            <p:cNvGrpSpPr/>
            <p:nvPr/>
          </p:nvGrpSpPr>
          <p:grpSpPr>
            <a:xfrm>
              <a:off x="5062528" y="3929595"/>
              <a:ext cx="2522164" cy="814603"/>
              <a:chOff x="5856910" y="4318975"/>
              <a:chExt cx="2522164" cy="814603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525D625E-7F08-B040-9391-45094BCA0430}"/>
                  </a:ext>
                </a:extLst>
              </p:cNvPr>
              <p:cNvGrpSpPr/>
              <p:nvPr/>
            </p:nvGrpSpPr>
            <p:grpSpPr>
              <a:xfrm>
                <a:off x="6516835" y="4318975"/>
                <a:ext cx="1862239" cy="296884"/>
                <a:chOff x="8016776" y="3822363"/>
                <a:chExt cx="1862239" cy="296884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DBAC964-3AFD-0147-846D-39E1EC7FDD87}"/>
                    </a:ext>
                  </a:extLst>
                </p:cNvPr>
                <p:cNvSpPr/>
                <p:nvPr/>
              </p:nvSpPr>
              <p:spPr>
                <a:xfrm>
                  <a:off x="9269060" y="3822363"/>
                  <a:ext cx="296884" cy="29688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04234B11-4471-C04F-9EB4-8C5315BDC155}"/>
                    </a:ext>
                  </a:extLst>
                </p:cNvPr>
                <p:cNvGrpSpPr/>
                <p:nvPr/>
              </p:nvGrpSpPr>
              <p:grpSpPr>
                <a:xfrm>
                  <a:off x="8016776" y="3822363"/>
                  <a:ext cx="1862239" cy="296884"/>
                  <a:chOff x="8016776" y="3822363"/>
                  <a:chExt cx="1862239" cy="296884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EE9C81CD-C57E-B44C-8431-4FB5F0241ACB}"/>
                      </a:ext>
                    </a:extLst>
                  </p:cNvPr>
                  <p:cNvSpPr/>
                  <p:nvPr/>
                </p:nvSpPr>
                <p:spPr>
                  <a:xfrm>
                    <a:off x="8016776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08161AC-0199-A24F-B61D-ECF6C9DE0D4B}"/>
                      </a:ext>
                    </a:extLst>
                  </p:cNvPr>
                  <p:cNvSpPr/>
                  <p:nvPr/>
                </p:nvSpPr>
                <p:spPr>
                  <a:xfrm>
                    <a:off x="8329847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19F99053-404C-4245-A47F-8F394DFCFA50}"/>
                      </a:ext>
                    </a:extLst>
                  </p:cNvPr>
                  <p:cNvSpPr/>
                  <p:nvPr/>
                </p:nvSpPr>
                <p:spPr>
                  <a:xfrm>
                    <a:off x="8642918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5882F0B9-BA09-7748-A5B5-3F5A75038DE2}"/>
                      </a:ext>
                    </a:extLst>
                  </p:cNvPr>
                  <p:cNvSpPr/>
                  <p:nvPr/>
                </p:nvSpPr>
                <p:spPr>
                  <a:xfrm>
                    <a:off x="8955989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F6868CEA-A94A-E246-A9DF-8DCF69ECF2A2}"/>
                      </a:ext>
                    </a:extLst>
                  </p:cNvPr>
                  <p:cNvSpPr/>
                  <p:nvPr/>
                </p:nvSpPr>
                <p:spPr>
                  <a:xfrm>
                    <a:off x="9582131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45" name="Elbow Connector 144">
                <a:extLst>
                  <a:ext uri="{FF2B5EF4-FFF2-40B4-BE49-F238E27FC236}">
                    <a16:creationId xmlns:a16="http://schemas.microsoft.com/office/drawing/2014/main" id="{47F8DC4C-7438-C94B-8B93-C1855C6C1158}"/>
                  </a:ext>
                </a:extLst>
              </p:cNvPr>
              <p:cNvCxnSpPr>
                <a:cxnSpLocks/>
                <a:endCxn id="148" idx="1"/>
              </p:cNvCxnSpPr>
              <p:nvPr/>
            </p:nvCxnSpPr>
            <p:spPr>
              <a:xfrm rot="5400000" flipH="1" flipV="1">
                <a:off x="5853792" y="4470535"/>
                <a:ext cx="666161" cy="659926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D45DA432-2633-DD40-BB80-14D1B785DDB2}"/>
                    </a:ext>
                  </a:extLst>
                </p:cNvPr>
                <p:cNvSpPr txBox="1"/>
                <p:nvPr/>
              </p:nvSpPr>
              <p:spPr>
                <a:xfrm>
                  <a:off x="7600879" y="3387325"/>
                  <a:ext cx="9386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D45DA432-2633-DD40-BB80-14D1B785D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879" y="3387325"/>
                  <a:ext cx="938655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1AC7D1D-F805-6D4E-8AD8-90C7D1A697CC}"/>
                    </a:ext>
                  </a:extLst>
                </p:cNvPr>
                <p:cNvSpPr txBox="1"/>
                <p:nvPr/>
              </p:nvSpPr>
              <p:spPr>
                <a:xfrm>
                  <a:off x="7600879" y="3877982"/>
                  <a:ext cx="9386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1AC7D1D-F805-6D4E-8AD8-90C7D1A69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879" y="3877982"/>
                  <a:ext cx="938655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03E26E2-02F7-0143-A049-9635CF2EABDE}"/>
              </a:ext>
            </a:extLst>
          </p:cNvPr>
          <p:cNvGrpSpPr/>
          <p:nvPr/>
        </p:nvGrpSpPr>
        <p:grpSpPr>
          <a:xfrm>
            <a:off x="6382379" y="2825886"/>
            <a:ext cx="3863074" cy="1919302"/>
            <a:chOff x="5062527" y="2824896"/>
            <a:chExt cx="3863074" cy="1919302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5472BFB-F558-9343-999F-5AAB14F4B0E3}"/>
                </a:ext>
              </a:extLst>
            </p:cNvPr>
            <p:cNvGrpSpPr/>
            <p:nvPr/>
          </p:nvGrpSpPr>
          <p:grpSpPr>
            <a:xfrm>
              <a:off x="5062527" y="2824896"/>
              <a:ext cx="2522165" cy="910926"/>
              <a:chOff x="5856909" y="3038659"/>
              <a:chExt cx="2522165" cy="910926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B9690958-0B28-3E42-96C0-69F04AC839D8}"/>
                  </a:ext>
                </a:extLst>
              </p:cNvPr>
              <p:cNvGrpSpPr/>
              <p:nvPr/>
            </p:nvGrpSpPr>
            <p:grpSpPr>
              <a:xfrm>
                <a:off x="6516835" y="3652701"/>
                <a:ext cx="1862239" cy="296884"/>
                <a:chOff x="8016776" y="3822363"/>
                <a:chExt cx="1862239" cy="296884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A89FC52E-E1D7-0A44-BC88-CB59174C2B1E}"/>
                    </a:ext>
                  </a:extLst>
                </p:cNvPr>
                <p:cNvSpPr/>
                <p:nvPr/>
              </p:nvSpPr>
              <p:spPr>
                <a:xfrm>
                  <a:off x="9269060" y="3822363"/>
                  <a:ext cx="296884" cy="29688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5473B51-B599-0745-B35C-90227E1C4F0A}"/>
                    </a:ext>
                  </a:extLst>
                </p:cNvPr>
                <p:cNvGrpSpPr/>
                <p:nvPr/>
              </p:nvGrpSpPr>
              <p:grpSpPr>
                <a:xfrm>
                  <a:off x="8016776" y="3822363"/>
                  <a:ext cx="1862239" cy="296884"/>
                  <a:chOff x="8016776" y="3822363"/>
                  <a:chExt cx="1862239" cy="296884"/>
                </a:xfrm>
              </p:grpSpPr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77EC0A60-D82A-C047-9567-0B5D6EE27349}"/>
                      </a:ext>
                    </a:extLst>
                  </p:cNvPr>
                  <p:cNvSpPr/>
                  <p:nvPr/>
                </p:nvSpPr>
                <p:spPr>
                  <a:xfrm>
                    <a:off x="8016776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6F25CD97-9F98-2A46-85D6-222C501E9537}"/>
                      </a:ext>
                    </a:extLst>
                  </p:cNvPr>
                  <p:cNvSpPr/>
                  <p:nvPr/>
                </p:nvSpPr>
                <p:spPr>
                  <a:xfrm>
                    <a:off x="8329847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2D3CA99F-C8BA-874B-83BC-A8D4C35C4BD5}"/>
                      </a:ext>
                    </a:extLst>
                  </p:cNvPr>
                  <p:cNvSpPr/>
                  <p:nvPr/>
                </p:nvSpPr>
                <p:spPr>
                  <a:xfrm>
                    <a:off x="8642918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CAEAD24A-3C16-EA4D-918B-0994344A5F25}"/>
                      </a:ext>
                    </a:extLst>
                  </p:cNvPr>
                  <p:cNvSpPr/>
                  <p:nvPr/>
                </p:nvSpPr>
                <p:spPr>
                  <a:xfrm>
                    <a:off x="8955989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C5EA4FFC-8A65-4542-9FF2-6CA095C5DEE8}"/>
                      </a:ext>
                    </a:extLst>
                  </p:cNvPr>
                  <p:cNvSpPr/>
                  <p:nvPr/>
                </p:nvSpPr>
                <p:spPr>
                  <a:xfrm>
                    <a:off x="9582131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00" name="Elbow Connector 199">
                <a:extLst>
                  <a:ext uri="{FF2B5EF4-FFF2-40B4-BE49-F238E27FC236}">
                    <a16:creationId xmlns:a16="http://schemas.microsoft.com/office/drawing/2014/main" id="{8A72AF96-CC8F-AE4B-8437-0C6AAC9503A3}"/>
                  </a:ext>
                </a:extLst>
              </p:cNvPr>
              <p:cNvCxnSpPr>
                <a:cxnSpLocks/>
                <a:endCxn id="203" idx="1"/>
              </p:cNvCxnSpPr>
              <p:nvPr/>
            </p:nvCxnSpPr>
            <p:spPr>
              <a:xfrm rot="16200000" flipH="1">
                <a:off x="5805630" y="3089938"/>
                <a:ext cx="762484" cy="659926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C5C152A-9B4F-6447-9D7C-CABE979B981E}"/>
                </a:ext>
              </a:extLst>
            </p:cNvPr>
            <p:cNvGrpSpPr/>
            <p:nvPr/>
          </p:nvGrpSpPr>
          <p:grpSpPr>
            <a:xfrm>
              <a:off x="5062528" y="3929595"/>
              <a:ext cx="2522164" cy="814603"/>
              <a:chOff x="5856910" y="4318975"/>
              <a:chExt cx="2522164" cy="81460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BB3E5659-73AE-3A4F-B054-E3ED8453557D}"/>
                  </a:ext>
                </a:extLst>
              </p:cNvPr>
              <p:cNvGrpSpPr/>
              <p:nvPr/>
            </p:nvGrpSpPr>
            <p:grpSpPr>
              <a:xfrm>
                <a:off x="6516835" y="4318975"/>
                <a:ext cx="1862239" cy="296884"/>
                <a:chOff x="8016776" y="3822363"/>
                <a:chExt cx="1862239" cy="296884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8E3C4D0-EF87-154D-B6E0-816BBCA6D9EA}"/>
                    </a:ext>
                  </a:extLst>
                </p:cNvPr>
                <p:cNvSpPr/>
                <p:nvPr/>
              </p:nvSpPr>
              <p:spPr>
                <a:xfrm>
                  <a:off x="9269060" y="3822363"/>
                  <a:ext cx="296884" cy="29688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CCFE2D26-5DF3-204A-BEBD-F0E6B8AAB72B}"/>
                    </a:ext>
                  </a:extLst>
                </p:cNvPr>
                <p:cNvGrpSpPr/>
                <p:nvPr/>
              </p:nvGrpSpPr>
              <p:grpSpPr>
                <a:xfrm>
                  <a:off x="8016776" y="3822363"/>
                  <a:ext cx="1862239" cy="296884"/>
                  <a:chOff x="8016776" y="3822363"/>
                  <a:chExt cx="1862239" cy="296884"/>
                </a:xfrm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CAAA1DD0-9528-BF49-A566-EE20795FF344}"/>
                      </a:ext>
                    </a:extLst>
                  </p:cNvPr>
                  <p:cNvSpPr/>
                  <p:nvPr/>
                </p:nvSpPr>
                <p:spPr>
                  <a:xfrm>
                    <a:off x="8016776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07794EE7-D983-454A-BDE4-E35BFE25D18E}"/>
                      </a:ext>
                    </a:extLst>
                  </p:cNvPr>
                  <p:cNvSpPr/>
                  <p:nvPr/>
                </p:nvSpPr>
                <p:spPr>
                  <a:xfrm>
                    <a:off x="8329847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5807E0A0-E31F-C445-BF0E-27A6BF779AB7}"/>
                      </a:ext>
                    </a:extLst>
                  </p:cNvPr>
                  <p:cNvSpPr/>
                  <p:nvPr/>
                </p:nvSpPr>
                <p:spPr>
                  <a:xfrm>
                    <a:off x="8642918" y="3822363"/>
                    <a:ext cx="296884" cy="29688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4836EBDC-6A9D-E848-9F22-AC1806D3780D}"/>
                      </a:ext>
                    </a:extLst>
                  </p:cNvPr>
                  <p:cNvSpPr/>
                  <p:nvPr/>
                </p:nvSpPr>
                <p:spPr>
                  <a:xfrm>
                    <a:off x="8955989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9EF48355-DFC7-DE4E-80BF-13E2AF2C8E63}"/>
                      </a:ext>
                    </a:extLst>
                  </p:cNvPr>
                  <p:cNvSpPr/>
                  <p:nvPr/>
                </p:nvSpPr>
                <p:spPr>
                  <a:xfrm>
                    <a:off x="9582131" y="3822363"/>
                    <a:ext cx="296884" cy="296884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91" name="Elbow Connector 190">
                <a:extLst>
                  <a:ext uri="{FF2B5EF4-FFF2-40B4-BE49-F238E27FC236}">
                    <a16:creationId xmlns:a16="http://schemas.microsoft.com/office/drawing/2014/main" id="{C14231D9-58CF-6F40-ACCC-713DC1849111}"/>
                  </a:ext>
                </a:extLst>
              </p:cNvPr>
              <p:cNvCxnSpPr>
                <a:cxnSpLocks/>
                <a:endCxn id="194" idx="1"/>
              </p:cNvCxnSpPr>
              <p:nvPr/>
            </p:nvCxnSpPr>
            <p:spPr>
              <a:xfrm rot="5400000" flipH="1" flipV="1">
                <a:off x="5853792" y="4470535"/>
                <a:ext cx="666161" cy="659926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AD9D4AC0-1CBD-6042-9395-C32243CD870D}"/>
                    </a:ext>
                  </a:extLst>
                </p:cNvPr>
                <p:cNvSpPr txBox="1"/>
                <p:nvPr/>
              </p:nvSpPr>
              <p:spPr>
                <a:xfrm>
                  <a:off x="7600879" y="3387325"/>
                  <a:ext cx="13247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AD9D4AC0-1CBD-6042-9395-C32243CD87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879" y="3387325"/>
                  <a:ext cx="1324722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EC5FD39-D27C-C84A-AAB2-98D3AD3A7DE9}"/>
                    </a:ext>
                  </a:extLst>
                </p:cNvPr>
                <p:cNvSpPr txBox="1"/>
                <p:nvPr/>
              </p:nvSpPr>
              <p:spPr>
                <a:xfrm>
                  <a:off x="7600879" y="3877982"/>
                  <a:ext cx="13247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EC5FD39-D27C-C84A-AAB2-98D3AD3A7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879" y="3877982"/>
                  <a:ext cx="1324722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457D9E9-7050-DF45-990C-727956053946}"/>
              </a:ext>
            </a:extLst>
          </p:cNvPr>
          <p:cNvSpPr/>
          <p:nvPr/>
        </p:nvSpPr>
        <p:spPr>
          <a:xfrm>
            <a:off x="2906953" y="1805752"/>
            <a:ext cx="2142648" cy="3824087"/>
          </a:xfrm>
          <a:prstGeom prst="rect">
            <a:avLst/>
          </a:prstGeom>
          <a:noFill/>
          <a:ln w="25400">
            <a:solidFill>
              <a:srgbClr val="ED5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EC851E-EE80-7F49-98D4-41ACF7E40572}"/>
              </a:ext>
            </a:extLst>
          </p:cNvPr>
          <p:cNvSpPr txBox="1"/>
          <p:nvPr/>
        </p:nvSpPr>
        <p:spPr>
          <a:xfrm>
            <a:off x="2919805" y="3568391"/>
            <a:ext cx="219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Same as Teacher</a:t>
            </a:r>
          </a:p>
        </p:txBody>
      </p:sp>
    </p:spTree>
    <p:extLst>
      <p:ext uri="{BB962C8B-B14F-4D97-AF65-F5344CB8AC3E}">
        <p14:creationId xmlns:p14="http://schemas.microsoft.com/office/powerpoint/2010/main" val="33415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0" grpId="0"/>
      <p:bldP spid="93" grpId="0"/>
      <p:bldP spid="99" grpId="0"/>
      <p:bldP spid="101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C08F-BD84-9E45-ADA3-60F430C2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How to Compute Perturbation?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25C0A-B1B4-3343-8200-78AB3BC9A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Compute perturbation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/>
                  <a:t>) by solving an optimization problem</a:t>
                </a:r>
              </a:p>
              <a:p>
                <a:pPr lvl="1"/>
                <a:r>
                  <a:rPr lang="en-US" sz="2000" dirty="0"/>
                  <a:t>Goal: mimic hidden-layer representation</a:t>
                </a:r>
              </a:p>
              <a:p>
                <a:pPr lvl="1"/>
                <a:r>
                  <a:rPr lang="en-US" sz="2000" dirty="0"/>
                  <a:t>Constraint: perturbation should be indistinguishable by humans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25C0A-B1B4-3343-8200-78AB3BC9A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724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8D7D-071F-8448-B238-804CD4BD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CEE687-CC84-DD46-95B7-B5485D615EA2}"/>
                  </a:ext>
                </a:extLst>
              </p:cNvPr>
              <p:cNvSpPr txBox="1"/>
              <p:nvPr/>
            </p:nvSpPr>
            <p:spPr>
              <a:xfrm>
                <a:off x="1404257" y="3249386"/>
                <a:ext cx="19784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:  source image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:  target image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CEE687-CC84-DD46-95B7-B5485D615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57" y="3249386"/>
                <a:ext cx="1978427" cy="707886"/>
              </a:xfrm>
              <a:prstGeom prst="rect">
                <a:avLst/>
              </a:prstGeom>
              <a:blipFill>
                <a:blip r:embed="rId4"/>
                <a:stretch>
                  <a:fillRect t="-3509" r="-1923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CE09EC-D282-DD4C-B6E6-FFFA67434062}"/>
                  </a:ext>
                </a:extLst>
              </p:cNvPr>
              <p:cNvSpPr txBox="1"/>
              <p:nvPr/>
            </p:nvSpPr>
            <p:spPr>
              <a:xfrm>
                <a:off x="1404257" y="4324000"/>
                <a:ext cx="5768952" cy="871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𝐷𝑖𝑠𝑡𝑎𝑛𝑐𝑒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9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 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𝑝𝑒𝑟𝑡𝑢𝑟𝑏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𝑚𝑎𝑔𝑛𝑖𝑡𝑢𝑑𝑒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𝑏𝑢𝑑𝑔𝑒𝑡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CE09EC-D282-DD4C-B6E6-FFFA67434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57" y="4324000"/>
                <a:ext cx="5768952" cy="871329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FABD65D6-232C-B347-BD1E-E26A191F4447}"/>
              </a:ext>
            </a:extLst>
          </p:cNvPr>
          <p:cNvSpPr/>
          <p:nvPr/>
        </p:nvSpPr>
        <p:spPr>
          <a:xfrm>
            <a:off x="7240291" y="3991369"/>
            <a:ext cx="3646784" cy="742699"/>
          </a:xfrm>
          <a:prstGeom prst="wedgeRectCallout">
            <a:avLst>
              <a:gd name="adj1" fmla="val -95748"/>
              <a:gd name="adj2" fmla="val 259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Minimize </a:t>
            </a:r>
            <a:r>
              <a:rPr lang="en-US" sz="2000" i="1" dirty="0"/>
              <a:t>L2</a:t>
            </a:r>
            <a:r>
              <a:rPr lang="en-US" sz="2000" dirty="0"/>
              <a:t> distance between internal representations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39C4683-199D-7F41-859E-F5B8B11587DF}"/>
              </a:ext>
            </a:extLst>
          </p:cNvPr>
          <p:cNvSpPr/>
          <p:nvPr/>
        </p:nvSpPr>
        <p:spPr>
          <a:xfrm>
            <a:off x="6943790" y="5617628"/>
            <a:ext cx="1637423" cy="742699"/>
          </a:xfrm>
          <a:prstGeom prst="wedgeRectCallout">
            <a:avLst>
              <a:gd name="adj1" fmla="val -91884"/>
              <a:gd name="adj2" fmla="val -1096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Constrain perturbation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5C4E3391-A547-C640-8385-25F2AABA3DD5}"/>
              </a:ext>
            </a:extLst>
          </p:cNvPr>
          <p:cNvSpPr/>
          <p:nvPr/>
        </p:nvSpPr>
        <p:spPr>
          <a:xfrm>
            <a:off x="2543899" y="5617628"/>
            <a:ext cx="3264728" cy="742699"/>
          </a:xfrm>
          <a:prstGeom prst="wedgeRectCallout">
            <a:avLst>
              <a:gd name="adj1" fmla="val -34301"/>
              <a:gd name="adj2" fmla="val -10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DSSIM</a:t>
            </a:r>
            <a:r>
              <a:rPr lang="en-US" sz="2000" dirty="0"/>
              <a:t>: an objective measure for image distortion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A0EAB-306C-CC4F-8F65-383696DF6622}"/>
                  </a:ext>
                </a:extLst>
              </p:cNvPr>
              <p:cNvSpPr/>
              <p:nvPr/>
            </p:nvSpPr>
            <p:spPr>
              <a:xfrm>
                <a:off x="3835994" y="3249386"/>
                <a:ext cx="339904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:  internal representation at layer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of image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A0EAB-306C-CC4F-8F65-383696DF6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994" y="3249386"/>
                <a:ext cx="3399048" cy="707886"/>
              </a:xfrm>
              <a:prstGeom prst="rect">
                <a:avLst/>
              </a:prstGeom>
              <a:blipFill>
                <a:blip r:embed="rId6"/>
                <a:stretch>
                  <a:fillRect l="-1487" t="-3509" r="-260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3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BC88-326C-5C40-8264-3266C1A7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Attack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3CB9-9066-C145-8C62-A46A2378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ED514E"/>
                </a:solidFill>
              </a:rPr>
              <a:t>Targeted attack</a:t>
            </a:r>
            <a:r>
              <a:rPr lang="en-US" altLang="zh-CN" sz="2400" dirty="0"/>
              <a:t>: </a:t>
            </a:r>
            <a:r>
              <a:rPr lang="en-US" altLang="zh-CN" sz="2000" dirty="0"/>
              <a:t>randomly select 1,000 source, target image pairs</a:t>
            </a:r>
            <a:endParaRPr lang="en-US" altLang="zh-CN" sz="2400" dirty="0"/>
          </a:p>
          <a:p>
            <a:r>
              <a:rPr lang="en-US" sz="2400" dirty="0"/>
              <a:t>Attack success rate: </a:t>
            </a:r>
            <a:r>
              <a:rPr lang="en-US" sz="2000" dirty="0"/>
              <a:t>percentage of images successfully misclassified into the target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76D3-9F15-A747-BD7C-F9860897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193B7C-098B-674B-95D7-4563F64C7EB6}"/>
              </a:ext>
            </a:extLst>
          </p:cNvPr>
          <p:cNvGrpSpPr/>
          <p:nvPr/>
        </p:nvGrpSpPr>
        <p:grpSpPr>
          <a:xfrm>
            <a:off x="1311728" y="3009616"/>
            <a:ext cx="3717472" cy="1643123"/>
            <a:chOff x="1279071" y="3107584"/>
            <a:chExt cx="3717472" cy="16431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1AFD2A-DA51-F042-B1DD-84E7E721D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9071" y="3511550"/>
              <a:ext cx="3717472" cy="12391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F12A9B-9164-6544-9BE9-8E49B2ED4E78}"/>
                </a:ext>
              </a:extLst>
            </p:cNvPr>
            <p:cNvSpPr txBox="1"/>
            <p:nvPr/>
          </p:nvSpPr>
          <p:spPr>
            <a:xfrm>
              <a:off x="1485558" y="3109512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Source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AC8172-E29F-454F-86AF-2B761AC9BAE0}"/>
                </a:ext>
              </a:extLst>
            </p:cNvPr>
            <p:cNvSpPr txBox="1"/>
            <p:nvPr/>
          </p:nvSpPr>
          <p:spPr>
            <a:xfrm>
              <a:off x="2462943" y="3109512"/>
              <a:ext cx="1349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Adversarial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7645CB-B12A-C74E-9FB0-3F423993EDA2}"/>
                </a:ext>
              </a:extLst>
            </p:cNvPr>
            <p:cNvSpPr txBox="1"/>
            <p:nvPr/>
          </p:nvSpPr>
          <p:spPr>
            <a:xfrm>
              <a:off x="3954163" y="3107584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Target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6DB7-9252-874D-B585-39A500477102}"/>
              </a:ext>
            </a:extLst>
          </p:cNvPr>
          <p:cNvSpPr/>
          <p:nvPr/>
        </p:nvSpPr>
        <p:spPr>
          <a:xfrm>
            <a:off x="1311728" y="4887870"/>
            <a:ext cx="3995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Face recognition</a:t>
            </a:r>
          </a:p>
          <a:p>
            <a:r>
              <a:rPr lang="en-US" sz="2000" dirty="0"/>
              <a:t>92.6% attack success rate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7F172D-C2D2-8441-A6D6-399FEA48C019}"/>
              </a:ext>
            </a:extLst>
          </p:cNvPr>
          <p:cNvGrpSpPr/>
          <p:nvPr/>
        </p:nvGrpSpPr>
        <p:grpSpPr>
          <a:xfrm>
            <a:off x="5891809" y="3009616"/>
            <a:ext cx="3695934" cy="1638646"/>
            <a:chOff x="1289840" y="3107584"/>
            <a:chExt cx="3695934" cy="163864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18D2F6-C1EA-5F43-BDFF-D5E615230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9840" y="3516027"/>
              <a:ext cx="3695934" cy="123020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003FCB-50B0-EF45-A530-8BF3B0316897}"/>
                </a:ext>
              </a:extLst>
            </p:cNvPr>
            <p:cNvSpPr txBox="1"/>
            <p:nvPr/>
          </p:nvSpPr>
          <p:spPr>
            <a:xfrm>
              <a:off x="1485558" y="3109512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Source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CD3A48-D1B6-6E49-94F5-798FCCA973C4}"/>
                </a:ext>
              </a:extLst>
            </p:cNvPr>
            <p:cNvSpPr txBox="1"/>
            <p:nvPr/>
          </p:nvSpPr>
          <p:spPr>
            <a:xfrm>
              <a:off x="2462943" y="3109512"/>
              <a:ext cx="1349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Adversarial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712818-AE0D-A14C-BEBA-FCE464C90AAA}"/>
                </a:ext>
              </a:extLst>
            </p:cNvPr>
            <p:cNvSpPr txBox="1"/>
            <p:nvPr/>
          </p:nvSpPr>
          <p:spPr>
            <a:xfrm>
              <a:off x="3954163" y="3107584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Target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6258B6D-D69F-D042-94C5-09D0F4BC6E0D}"/>
              </a:ext>
            </a:extLst>
          </p:cNvPr>
          <p:cNvSpPr/>
          <p:nvPr/>
        </p:nvSpPr>
        <p:spPr>
          <a:xfrm>
            <a:off x="5881040" y="4887869"/>
            <a:ext cx="3995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Iris recognition</a:t>
            </a:r>
          </a:p>
          <a:p>
            <a:r>
              <a:rPr lang="en-US" sz="2000" dirty="0"/>
              <a:t>95.9% attack success rate</a:t>
            </a:r>
          </a:p>
        </p:txBody>
      </p:sp>
    </p:spTree>
    <p:extLst>
      <p:ext uri="{BB962C8B-B14F-4D97-AF65-F5344CB8AC3E}">
        <p14:creationId xmlns:p14="http://schemas.microsoft.com/office/powerpoint/2010/main" val="5624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839F-3194-6F40-9486-F8A0C454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Attack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A2240-C3DA-F04F-A92C-EB843145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Q1: given Student, how to determine Teacher?</a:t>
            </a:r>
          </a:p>
          <a:p>
            <a:pPr lvl="1"/>
            <a:r>
              <a:rPr lang="en-US" sz="2000" dirty="0"/>
              <a:t>Craft “fingerprint” input for each Teacher candidate</a:t>
            </a:r>
          </a:p>
          <a:p>
            <a:pPr lvl="1"/>
            <a:r>
              <a:rPr lang="en-US" sz="2000" dirty="0"/>
              <a:t>Query Student to identify Teacher among candidates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Q2: would attack work on Students trained by real DL services?</a:t>
            </a:r>
          </a:p>
          <a:p>
            <a:pPr lvl="1"/>
            <a:r>
              <a:rPr lang="en-US" sz="2000" dirty="0"/>
              <a:t>Follow tutorials to build Student using following services</a:t>
            </a:r>
            <a:endParaRPr lang="en-US" sz="2800" dirty="0"/>
          </a:p>
          <a:p>
            <a:pPr lvl="1"/>
            <a:endParaRPr lang="en-US" sz="2800" dirty="0"/>
          </a:p>
          <a:p>
            <a:pPr marL="1828800" lvl="4" indent="0">
              <a:buNone/>
            </a:pPr>
            <a:endParaRPr lang="en-US" dirty="0"/>
          </a:p>
          <a:p>
            <a:pPr lvl="1"/>
            <a:r>
              <a:rPr lang="en-US" sz="2000" dirty="0"/>
              <a:t>Attack achieves </a:t>
            </a:r>
            <a:r>
              <a:rPr lang="en-US" sz="2000" dirty="0">
                <a:solidFill>
                  <a:srgbClr val="ED514E"/>
                </a:solidFill>
              </a:rPr>
              <a:t>&gt;88.0%</a:t>
            </a:r>
            <a:r>
              <a:rPr lang="en-US" sz="2000" dirty="0"/>
              <a:t> success rate for all three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5B5F4-A4ED-1841-A6C5-EEAD6125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A6BAEB-3065-1E42-BEBB-AB0BC81EDDBF}"/>
              </a:ext>
            </a:extLst>
          </p:cNvPr>
          <p:cNvGrpSpPr/>
          <p:nvPr/>
        </p:nvGrpSpPr>
        <p:grpSpPr>
          <a:xfrm>
            <a:off x="1634243" y="4316874"/>
            <a:ext cx="4345214" cy="559360"/>
            <a:chOff x="1609969" y="4160972"/>
            <a:chExt cx="4345214" cy="559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AE01F7-C3E7-F444-B6A6-9FE580622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9969" y="4160973"/>
              <a:ext cx="1118717" cy="559359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C52F71-6372-0F42-A803-2F0BA19B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7147" y="4160972"/>
              <a:ext cx="826616" cy="556588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2DFB2A4-D44E-0043-8EC5-57568E63289E}"/>
                </a:ext>
              </a:extLst>
            </p:cNvPr>
            <p:cNvGrpSpPr/>
            <p:nvPr/>
          </p:nvGrpSpPr>
          <p:grpSpPr>
            <a:xfrm>
              <a:off x="4272224" y="4160972"/>
              <a:ext cx="1682959" cy="556301"/>
              <a:chOff x="6461481" y="2448265"/>
              <a:chExt cx="3161490" cy="104502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B21041-C364-B145-AB68-EDE8E619B095}"/>
                  </a:ext>
                </a:extLst>
              </p:cNvPr>
              <p:cNvSpPr/>
              <p:nvPr/>
            </p:nvSpPr>
            <p:spPr>
              <a:xfrm>
                <a:off x="6461481" y="2448265"/>
                <a:ext cx="3161490" cy="10450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250452B-40A7-5049-8920-35ABEDE7C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61481" y="2654630"/>
                <a:ext cx="3161490" cy="632298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39A951-4659-DA43-B3D9-A8D2BADF233C}"/>
              </a:ext>
            </a:extLst>
          </p:cNvPr>
          <p:cNvGrpSpPr/>
          <p:nvPr/>
        </p:nvGrpSpPr>
        <p:grpSpPr>
          <a:xfrm>
            <a:off x="5634255" y="3883066"/>
            <a:ext cx="1066124" cy="1019053"/>
            <a:chOff x="3254620" y="2720763"/>
            <a:chExt cx="1066124" cy="1019053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9FB307F-BCDA-0442-88B7-A4BC462F83A7}"/>
                </a:ext>
              </a:extLst>
            </p:cNvPr>
            <p:cNvSpPr/>
            <p:nvPr/>
          </p:nvSpPr>
          <p:spPr>
            <a:xfrm>
              <a:off x="3254620" y="3384975"/>
              <a:ext cx="1066124" cy="354841"/>
            </a:xfrm>
            <a:prstGeom prst="roundRect">
              <a:avLst/>
            </a:prstGeom>
            <a:solidFill>
              <a:srgbClr val="4B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Student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65BB1CD-3F07-7A4D-BB20-02125FB6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0955" y="2720763"/>
              <a:ext cx="733455" cy="66224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DEE79A-3FD6-E64B-BA00-30D4D576218A}"/>
              </a:ext>
            </a:extLst>
          </p:cNvPr>
          <p:cNvGrpSpPr/>
          <p:nvPr/>
        </p:nvGrpSpPr>
        <p:grpSpPr>
          <a:xfrm>
            <a:off x="1760177" y="3353153"/>
            <a:ext cx="1845466" cy="2087201"/>
            <a:chOff x="1760177" y="3353153"/>
            <a:chExt cx="1845466" cy="20872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32BB85-6FD9-C34F-B0A6-B82158FA479B}"/>
                </a:ext>
              </a:extLst>
            </p:cNvPr>
            <p:cNvGrpSpPr/>
            <p:nvPr/>
          </p:nvGrpSpPr>
          <p:grpSpPr>
            <a:xfrm>
              <a:off x="1760177" y="3353153"/>
              <a:ext cx="1845466" cy="668007"/>
              <a:chOff x="7636822" y="2640332"/>
              <a:chExt cx="1845466" cy="66800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51EA1363-5B20-2843-8F30-02A1EAE4E0B3}"/>
                  </a:ext>
                </a:extLst>
              </p:cNvPr>
              <p:cNvSpPr/>
              <p:nvPr/>
            </p:nvSpPr>
            <p:spPr>
              <a:xfrm>
                <a:off x="7636822" y="2798882"/>
                <a:ext cx="1066124" cy="350908"/>
              </a:xfrm>
              <a:prstGeom prst="roundRect">
                <a:avLst/>
              </a:prstGeom>
              <a:solidFill>
                <a:srgbClr val="ED5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Teacher A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12C53E8-DB4B-2644-B7ED-5C4BA2632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02946" y="2640332"/>
                <a:ext cx="779342" cy="668007"/>
              </a:xfrm>
              <a:prstGeom prst="rect">
                <a:avLst/>
              </a:prstGeom>
            </p:spPr>
          </p:pic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778A8DC-71ED-D547-8327-1AC7A8CBA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5972" y="5119740"/>
              <a:ext cx="0" cy="320614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prstDash val="sysDot"/>
              <a:round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9BCF2E-F4DB-4143-B691-5032A26F7A47}"/>
                </a:ext>
              </a:extLst>
            </p:cNvPr>
            <p:cNvGrpSpPr/>
            <p:nvPr/>
          </p:nvGrpSpPr>
          <p:grpSpPr>
            <a:xfrm>
              <a:off x="1760177" y="4262204"/>
              <a:ext cx="1845466" cy="668007"/>
              <a:chOff x="7636822" y="2640332"/>
              <a:chExt cx="1845466" cy="668007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589BF52E-281E-DD4F-82F3-60F348005D70}"/>
                  </a:ext>
                </a:extLst>
              </p:cNvPr>
              <p:cNvSpPr/>
              <p:nvPr/>
            </p:nvSpPr>
            <p:spPr>
              <a:xfrm>
                <a:off x="7636822" y="2798882"/>
                <a:ext cx="1066124" cy="350908"/>
              </a:xfrm>
              <a:prstGeom prst="roundRect">
                <a:avLst/>
              </a:prstGeom>
              <a:solidFill>
                <a:srgbClr val="ED5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Teacher B</a:t>
                </a: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F16F326-74BE-5B43-983D-D0A5F76D3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02946" y="2640332"/>
                <a:ext cx="779342" cy="668007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CB1553-70BF-0B47-973C-7531A8423257}"/>
              </a:ext>
            </a:extLst>
          </p:cNvPr>
          <p:cNvGrpSpPr/>
          <p:nvPr/>
        </p:nvGrpSpPr>
        <p:grpSpPr>
          <a:xfrm>
            <a:off x="3771978" y="3353153"/>
            <a:ext cx="667827" cy="1576878"/>
            <a:chOff x="3771978" y="3353153"/>
            <a:chExt cx="667827" cy="157687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24BA44-9BDD-7741-95FD-ACA7D633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1978" y="3353153"/>
              <a:ext cx="667827" cy="66782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D1FA8CB-4FD5-EB4F-AB40-C0A49D855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1978" y="4262204"/>
              <a:ext cx="667827" cy="66782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0EF3353-B219-4B4F-8A4E-B528E42FE7FF}"/>
              </a:ext>
            </a:extLst>
          </p:cNvPr>
          <p:cNvGrpSpPr/>
          <p:nvPr/>
        </p:nvGrpSpPr>
        <p:grpSpPr>
          <a:xfrm>
            <a:off x="4439805" y="3687067"/>
            <a:ext cx="1360785" cy="909051"/>
            <a:chOff x="4439805" y="3687067"/>
            <a:chExt cx="1360785" cy="909051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30C6BF5-6C28-1548-8107-3F1D47E6AADF}"/>
                </a:ext>
              </a:extLst>
            </p:cNvPr>
            <p:cNvCxnSpPr>
              <a:cxnSpLocks/>
              <a:stCxn id="47" idx="3"/>
              <a:endCxn id="37" idx="1"/>
            </p:cNvCxnSpPr>
            <p:nvPr/>
          </p:nvCxnSpPr>
          <p:spPr>
            <a:xfrm>
              <a:off x="4439805" y="3687067"/>
              <a:ext cx="1360785" cy="5271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87420E8-D881-A241-84CF-C28C68052134}"/>
                </a:ext>
              </a:extLst>
            </p:cNvPr>
            <p:cNvCxnSpPr>
              <a:cxnSpLocks/>
              <a:stCxn id="48" idx="3"/>
              <a:endCxn id="37" idx="1"/>
            </p:cNvCxnSpPr>
            <p:nvPr/>
          </p:nvCxnSpPr>
          <p:spPr>
            <a:xfrm flipV="1">
              <a:off x="4439805" y="4214189"/>
              <a:ext cx="1360785" cy="3819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CEC2309-20C8-3E40-B11A-BA38900115DA}"/>
              </a:ext>
            </a:extLst>
          </p:cNvPr>
          <p:cNvGrpSpPr/>
          <p:nvPr/>
        </p:nvGrpSpPr>
        <p:grpSpPr>
          <a:xfrm>
            <a:off x="6534045" y="4020980"/>
            <a:ext cx="3327435" cy="400110"/>
            <a:chOff x="6534045" y="4020980"/>
            <a:chExt cx="3327435" cy="40011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9DBD6B7-6E0B-7440-B13A-45D498B4C4A0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6534045" y="4214189"/>
              <a:ext cx="75212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4E36DC-331E-8A46-AB0D-AFC100B1F578}"/>
                </a:ext>
              </a:extLst>
            </p:cNvPr>
            <p:cNvSpPr txBox="1"/>
            <p:nvPr/>
          </p:nvSpPr>
          <p:spPr>
            <a:xfrm>
              <a:off x="7267500" y="4020980"/>
              <a:ext cx="2593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Which Teacher is used?</a:t>
              </a:r>
            </a:p>
          </p:txBody>
        </p:sp>
      </p:grp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0656A2E6-0B31-804B-9343-F6E9AE2E6E8A}"/>
              </a:ext>
            </a:extLst>
          </p:cNvPr>
          <p:cNvSpPr/>
          <p:nvPr/>
        </p:nvSpPr>
        <p:spPr>
          <a:xfrm>
            <a:off x="3983008" y="5440354"/>
            <a:ext cx="2201252" cy="385965"/>
          </a:xfrm>
          <a:prstGeom prst="wedgeRectCallout">
            <a:avLst>
              <a:gd name="adj1" fmla="val -41680"/>
              <a:gd name="adj2" fmla="val -1658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Fingerprint input</a:t>
            </a:r>
          </a:p>
        </p:txBody>
      </p:sp>
    </p:spTree>
    <p:extLst>
      <p:ext uri="{BB962C8B-B14F-4D97-AF65-F5344CB8AC3E}">
        <p14:creationId xmlns:p14="http://schemas.microsoft.com/office/powerpoint/2010/main" val="9954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700D-3ADE-4D43-96E0-7BD77856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In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8F45-AF9D-914F-B15D-C96C8BC89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Adversarial attack in the context of Transfer Learning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Impact on real DL services</a:t>
            </a:r>
          </a:p>
          <a:p>
            <a:endParaRPr lang="en-US" sz="2400" dirty="0"/>
          </a:p>
          <a:p>
            <a:r>
              <a:rPr lang="en-US" sz="2400" dirty="0"/>
              <a:t>Defense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7C51D-1FBE-334F-8A9F-FE244E9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E666-BFF6-2C44-A9B6-A68C7560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Intuition: Make Student Unpredictable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A2F0-E48C-404C-A89D-21BFC073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Modify Student to make internal representation deviate from Teacher</a:t>
            </a:r>
          </a:p>
          <a:p>
            <a:pPr lvl="1"/>
            <a:r>
              <a:rPr lang="en-US" sz="2000" dirty="0"/>
              <a:t>Modification should be unpredictable by the attacker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/>
              <a:t> No countermeasure</a:t>
            </a:r>
          </a:p>
          <a:p>
            <a:pPr lvl="1"/>
            <a:r>
              <a:rPr lang="en-US" sz="2000" dirty="0"/>
              <a:t>Without impacting classification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25BC-D917-3443-A369-4679FFD8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BED89E-DEBD-CF4F-A353-BCA3CA572727}"/>
                  </a:ext>
                </a:extLst>
              </p:cNvPr>
              <p:cNvSpPr txBox="1"/>
              <p:nvPr/>
            </p:nvSpPr>
            <p:spPr>
              <a:xfrm>
                <a:off x="5773867" y="4084366"/>
                <a:ext cx="5215723" cy="916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𝐶𝑟𝑜𝑠𝑠𝐸𝑛𝑡𝑟𝑜𝑝𝑦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900" b="0" dirty="0">
                  <a:solidFill>
                    <a:schemeClr val="tx1"/>
                  </a:solidFill>
                </a:endParaRPr>
              </a:p>
              <a:p>
                <a:endParaRPr lang="en-US" sz="3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BED89E-DEBD-CF4F-A353-BCA3CA572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867" y="4084366"/>
                <a:ext cx="5215723" cy="916213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ular Callout 69">
            <a:extLst>
              <a:ext uri="{FF2B5EF4-FFF2-40B4-BE49-F238E27FC236}">
                <a16:creationId xmlns:a16="http://schemas.microsoft.com/office/drawing/2014/main" id="{ED0416AA-C27C-6B4E-A315-E575FA4892FA}"/>
              </a:ext>
            </a:extLst>
          </p:cNvPr>
          <p:cNvSpPr/>
          <p:nvPr/>
        </p:nvSpPr>
        <p:spPr>
          <a:xfrm>
            <a:off x="8876203" y="3040867"/>
            <a:ext cx="2472522" cy="789165"/>
          </a:xfrm>
          <a:prstGeom prst="wedgeRectCallout">
            <a:avLst>
              <a:gd name="adj1" fmla="val -53370"/>
              <a:gd name="adj2" fmla="val 888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Maintain classification accuracy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BE06B75-9F66-AD43-99FE-FF0F70A94C95}"/>
              </a:ext>
            </a:extLst>
          </p:cNvPr>
          <p:cNvSpPr/>
          <p:nvPr/>
        </p:nvSpPr>
        <p:spPr>
          <a:xfrm>
            <a:off x="1527019" y="3393684"/>
            <a:ext cx="1462548" cy="663040"/>
          </a:xfrm>
          <a:prstGeom prst="roundRect">
            <a:avLst/>
          </a:prstGeom>
          <a:solidFill>
            <a:srgbClr val="ED5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Teacher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6423BCD2-8CEF-EE46-917E-2030B692FCBA}"/>
              </a:ext>
            </a:extLst>
          </p:cNvPr>
          <p:cNvSpPr/>
          <p:nvPr/>
        </p:nvSpPr>
        <p:spPr>
          <a:xfrm>
            <a:off x="1527019" y="5424852"/>
            <a:ext cx="1462548" cy="663040"/>
          </a:xfrm>
          <a:prstGeom prst="roundRect">
            <a:avLst/>
          </a:prstGeom>
          <a:solidFill>
            <a:srgbClr val="4B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Robust</a:t>
            </a:r>
          </a:p>
          <a:p>
            <a:pPr algn="ctr"/>
            <a:r>
              <a:rPr lang="en-US" sz="2000" dirty="0"/>
              <a:t>Student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FBC9FA-3F9D-914E-B11F-A11C32475E14}"/>
              </a:ext>
            </a:extLst>
          </p:cNvPr>
          <p:cNvCxnSpPr>
            <a:cxnSpLocks/>
            <a:stCxn id="65" idx="2"/>
            <a:endCxn id="72" idx="0"/>
          </p:cNvCxnSpPr>
          <p:nvPr/>
        </p:nvCxnSpPr>
        <p:spPr>
          <a:xfrm>
            <a:off x="2258293" y="4056724"/>
            <a:ext cx="0" cy="1368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00AFB76-155A-8940-B9B6-0DB191CD01DF}"/>
              </a:ext>
            </a:extLst>
          </p:cNvPr>
          <p:cNvSpPr txBox="1"/>
          <p:nvPr/>
        </p:nvSpPr>
        <p:spPr>
          <a:xfrm>
            <a:off x="2365997" y="4386845"/>
            <a:ext cx="283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Transfer using an updated objective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078B6-D55A-7646-8B75-1AAB52AF363A}"/>
              </a:ext>
            </a:extLst>
          </p:cNvPr>
          <p:cNvSpPr txBox="1"/>
          <p:nvPr/>
        </p:nvSpPr>
        <p:spPr>
          <a:xfrm>
            <a:off x="5773867" y="3481783"/>
            <a:ext cx="299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Updated objective function</a:t>
            </a:r>
          </a:p>
        </p:txBody>
      </p:sp>
      <p:sp>
        <p:nvSpPr>
          <p:cNvPr id="77" name="Rectangular Callout 76">
            <a:extLst>
              <a:ext uri="{FF2B5EF4-FFF2-40B4-BE49-F238E27FC236}">
                <a16:creationId xmlns:a16="http://schemas.microsoft.com/office/drawing/2014/main" id="{3CE26C28-94AF-2341-8E4D-45EC15D8F0F0}"/>
              </a:ext>
            </a:extLst>
          </p:cNvPr>
          <p:cNvSpPr/>
          <p:nvPr/>
        </p:nvSpPr>
        <p:spPr>
          <a:xfrm>
            <a:off x="6753284" y="5538051"/>
            <a:ext cx="3256888" cy="789165"/>
          </a:xfrm>
          <a:prstGeom prst="wedgeRectCallout">
            <a:avLst>
              <a:gd name="adj1" fmla="val -7639"/>
              <a:gd name="adj2" fmla="val -1086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Guarantee difference between Teacher and Student</a:t>
            </a:r>
          </a:p>
        </p:txBody>
      </p:sp>
    </p:spTree>
    <p:extLst>
      <p:ext uri="{BB962C8B-B14F-4D97-AF65-F5344CB8AC3E}">
        <p14:creationId xmlns:p14="http://schemas.microsoft.com/office/powerpoint/2010/main" val="30918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65" grpId="0" animBg="1"/>
      <p:bldP spid="72" grpId="0" animBg="1"/>
      <p:bldP spid="75" grpId="0"/>
      <p:bldP spid="14" grpId="0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A27E-7A18-9B4D-880B-A86DBB4E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Effectiveness of Defense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DCCF57-A965-4C48-9CE4-1A4C09E51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71327"/>
              </p:ext>
            </p:extLst>
          </p:nvPr>
        </p:nvGraphicFramePr>
        <p:xfrm>
          <a:off x="1948542" y="2577171"/>
          <a:ext cx="8294918" cy="2565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96143">
                  <a:extLst>
                    <a:ext uri="{9D8B030D-6E8A-4147-A177-3AD203B41FA5}">
                      <a16:colId xmlns:a16="http://schemas.microsoft.com/office/drawing/2014/main" val="4241325540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310999724"/>
                    </a:ext>
                  </a:extLst>
                </a:gridCol>
                <a:gridCol w="2351316">
                  <a:extLst>
                    <a:ext uri="{9D8B030D-6E8A-4147-A177-3AD203B41FA5}">
                      <a16:colId xmlns:a16="http://schemas.microsoft.com/office/drawing/2014/main" val="2860707060"/>
                    </a:ext>
                  </a:extLst>
                </a:gridCol>
                <a:gridCol w="2351316">
                  <a:extLst>
                    <a:ext uri="{9D8B030D-6E8A-4147-A177-3AD203B41FA5}">
                      <a16:colId xmlns:a16="http://schemas.microsoft.com/office/drawing/2014/main" val="8602550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Face Recognition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Iris Recognition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648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 Patching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Attack Success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7779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Patching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Attack Success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30.87%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426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of Classification 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ED514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/>
                        <a:t>2.86%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2D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/>
                        <a:t>2.73%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9415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7C891-D1E0-404B-90C7-4770A285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244A7-6C0A-FA44-A052-5C55B7DE230A}"/>
              </a:ext>
            </a:extLst>
          </p:cNvPr>
          <p:cNvSpPr/>
          <p:nvPr/>
        </p:nvSpPr>
        <p:spPr>
          <a:xfrm>
            <a:off x="3860800" y="4267201"/>
            <a:ext cx="1509486" cy="82731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904DCA-6407-F34B-8270-7B1FCDA74CCF}"/>
              </a:ext>
            </a:extLst>
          </p:cNvPr>
          <p:cNvSpPr/>
          <p:nvPr/>
        </p:nvSpPr>
        <p:spPr>
          <a:xfrm>
            <a:off x="6096000" y="4267201"/>
            <a:ext cx="1509486" cy="82731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DD9A51-20EA-4F47-8608-5BB45AB41DE1}"/>
              </a:ext>
            </a:extLst>
          </p:cNvPr>
          <p:cNvSpPr/>
          <p:nvPr/>
        </p:nvSpPr>
        <p:spPr>
          <a:xfrm>
            <a:off x="8472714" y="4267201"/>
            <a:ext cx="1509486" cy="82731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A27E-7A18-9B4D-880B-A86DBB4E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One More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4F99-70A9-4245-A4F4-AED1CEEB8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Findings disclosed to </a:t>
            </a:r>
            <a:r>
              <a:rPr lang="en-US" sz="2400" i="1" dirty="0"/>
              <a:t>Google</a:t>
            </a:r>
            <a:r>
              <a:rPr lang="en-US" sz="2400" dirty="0"/>
              <a:t>, </a:t>
            </a:r>
            <a:r>
              <a:rPr lang="en-US" sz="2400" i="1" dirty="0"/>
              <a:t>Microsoft</a:t>
            </a:r>
            <a:r>
              <a:rPr lang="en-US" sz="2400" dirty="0"/>
              <a:t>, and </a:t>
            </a:r>
            <a:r>
              <a:rPr lang="en-US" sz="2400" i="1" dirty="0"/>
              <a:t>Facebook</a:t>
            </a:r>
          </a:p>
          <a:p>
            <a:endParaRPr lang="en-US" sz="2400" dirty="0"/>
          </a:p>
          <a:p>
            <a:r>
              <a:rPr lang="en-US" sz="2400" dirty="0"/>
              <a:t>What’s </a:t>
            </a:r>
            <a:r>
              <a:rPr lang="en-US" sz="2400" dirty="0">
                <a:solidFill>
                  <a:srgbClr val="ED514E"/>
                </a:solidFill>
              </a:rPr>
              <a:t>not </a:t>
            </a:r>
            <a:r>
              <a:rPr lang="en-US" sz="2400" dirty="0"/>
              <a:t>included in the talk</a:t>
            </a:r>
          </a:p>
          <a:p>
            <a:pPr lvl="1"/>
            <a:r>
              <a:rPr lang="en-US" sz="2000" dirty="0"/>
              <a:t>Impact of Transfer Learning approaches</a:t>
            </a:r>
          </a:p>
          <a:p>
            <a:pPr lvl="1"/>
            <a:r>
              <a:rPr lang="en-US" sz="2000" dirty="0"/>
              <a:t>Impact of attack configurations</a:t>
            </a:r>
          </a:p>
          <a:p>
            <a:pPr lvl="1"/>
            <a:r>
              <a:rPr lang="en-US" sz="2000" dirty="0"/>
              <a:t>Fingerprinting Teacher</a:t>
            </a:r>
          </a:p>
          <a:p>
            <a:pPr lvl="1"/>
            <a:r>
              <a:rPr lang="en-US" sz="2000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7C891-D1E0-404B-90C7-4770A285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299D-9AA4-0A47-9378-1B8C53B1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Deep Learning is Data Hungry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AA47-3CFC-5F46-86A6-47AF0196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High-quality models are trained</a:t>
            </a:r>
            <a:r>
              <a:rPr lang="zh-CN" altLang="en-US" sz="2400" dirty="0"/>
              <a:t> </a:t>
            </a:r>
            <a:r>
              <a:rPr lang="en-US" altLang="zh-CN" sz="2400" dirty="0"/>
              <a:t>using large labeled datasets</a:t>
            </a:r>
          </a:p>
          <a:p>
            <a:pPr lvl="1"/>
            <a:r>
              <a:rPr lang="en-US" altLang="zh-CN" sz="2000" dirty="0"/>
              <a:t>Vision domain:</a:t>
            </a:r>
            <a:r>
              <a:rPr lang="zh-CN" altLang="en-US" sz="2000" dirty="0"/>
              <a:t> </a:t>
            </a:r>
            <a:r>
              <a:rPr lang="en-US" altLang="zh-CN" sz="2000" i="1" dirty="0"/>
              <a:t>ImageNet</a:t>
            </a:r>
            <a:r>
              <a:rPr lang="en-US" altLang="zh-CN" sz="2000" dirty="0"/>
              <a:t> contains over 14 million labeled images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14CE4-77D1-C442-AC53-9AD5224E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1C526-469C-4B4B-BA2D-9A81B373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54" y="3488544"/>
            <a:ext cx="5048890" cy="1895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A380AE-8721-1448-961C-A5EBFDB0E5A2}"/>
              </a:ext>
            </a:extLst>
          </p:cNvPr>
          <p:cNvSpPr/>
          <p:nvPr/>
        </p:nvSpPr>
        <p:spPr>
          <a:xfrm>
            <a:off x="1821557" y="3941350"/>
            <a:ext cx="8548884" cy="993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 do small companies get such large datasets?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11FEF-D363-0F4B-81AD-DE2BDE10A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043" y="1823922"/>
            <a:ext cx="2439453" cy="1429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228DD-9B13-D744-BF2D-2501131DA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906" y="1822430"/>
            <a:ext cx="2637894" cy="1432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43CBC7-7B31-8040-9431-DF7DE62431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890" y="1825624"/>
            <a:ext cx="2141910" cy="14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C762-2172-BB4D-828B-5730BC76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2387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Code, models, and datasets are available at </a:t>
            </a:r>
            <a:r>
              <a:rPr lang="en-US" sz="3200" dirty="0">
                <a:solidFill>
                  <a:schemeClr val="accent2"/>
                </a:solidFill>
                <a:latin typeface="Courier" pitchFamily="2" charset="0"/>
              </a:rPr>
              <a:t>https://</a:t>
            </a:r>
            <a:r>
              <a:rPr lang="en-US" sz="3200" dirty="0" err="1">
                <a:solidFill>
                  <a:schemeClr val="accent2"/>
                </a:solidFill>
                <a:latin typeface="Courier" pitchFamily="2" charset="0"/>
              </a:rPr>
              <a:t>github.com</a:t>
            </a:r>
            <a:r>
              <a:rPr lang="en-US" sz="3200" dirty="0">
                <a:solidFill>
                  <a:schemeClr val="accent2"/>
                </a:solidFill>
                <a:latin typeface="Courier" pitchFamily="2" charset="0"/>
              </a:rPr>
              <a:t>/bolunwang/</a:t>
            </a:r>
            <a:r>
              <a:rPr lang="en-US" sz="3200" dirty="0" err="1">
                <a:solidFill>
                  <a:schemeClr val="accent2"/>
                </a:solidFill>
                <a:latin typeface="Courier" pitchFamily="2" charset="0"/>
              </a:rPr>
              <a:t>translearn</a:t>
            </a:r>
            <a:endParaRPr lang="en-US" sz="3200" dirty="0">
              <a:solidFill>
                <a:schemeClr val="accent2"/>
              </a:solidFill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E36B7-CCA9-314A-AB2F-566867A1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52D7C1-0D8F-6642-AB68-D57B05ECBE4B}"/>
              </a:ext>
            </a:extLst>
          </p:cNvPr>
          <p:cNvSpPr txBox="1">
            <a:spLocks/>
          </p:cNvSpPr>
          <p:nvPr/>
        </p:nvSpPr>
        <p:spPr>
          <a:xfrm>
            <a:off x="831850" y="3121106"/>
            <a:ext cx="10515600" cy="1823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FAD43A"/>
                </a:solidFill>
              </a:rPr>
              <a:t>Thank you!</a:t>
            </a:r>
            <a:endParaRPr lang="en-US" sz="4800" dirty="0">
              <a:solidFill>
                <a:srgbClr val="FAD43A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2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1655-F96B-A643-AD66-5896E8DD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A Prevailing Solution: Transfer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81F5A-F895-9445-B0B0-1B1B775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14B4C-B319-3644-946E-CFC9199DD38B}"/>
              </a:ext>
            </a:extLst>
          </p:cNvPr>
          <p:cNvGrpSpPr/>
          <p:nvPr/>
        </p:nvGrpSpPr>
        <p:grpSpPr>
          <a:xfrm>
            <a:off x="1129900" y="2091057"/>
            <a:ext cx="1428276" cy="1111310"/>
            <a:chOff x="2795582" y="3976278"/>
            <a:chExt cx="1428276" cy="11113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22FCFF-F5C9-544D-89CA-D9AD07A5E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120" y="3976278"/>
              <a:ext cx="711200" cy="711200"/>
            </a:xfrm>
            <a:prstGeom prst="ellipse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BE0E53-79F7-D444-B028-975C185D8EBB}"/>
                </a:ext>
              </a:extLst>
            </p:cNvPr>
            <p:cNvSpPr txBox="1"/>
            <p:nvPr/>
          </p:nvSpPr>
          <p:spPr>
            <a:xfrm>
              <a:off x="2795582" y="4687478"/>
              <a:ext cx="1428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Company 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C15CE5-ACDE-7546-90FD-FC19C0D7A3BF}"/>
              </a:ext>
            </a:extLst>
          </p:cNvPr>
          <p:cNvGrpSpPr/>
          <p:nvPr/>
        </p:nvGrpSpPr>
        <p:grpSpPr>
          <a:xfrm>
            <a:off x="2530572" y="2091057"/>
            <a:ext cx="1561646" cy="1419086"/>
            <a:chOff x="2508260" y="4612974"/>
            <a:chExt cx="1561646" cy="14190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D49C0F-A354-EE49-BCFB-F42D76942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483" y="4612974"/>
              <a:ext cx="711200" cy="711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717751-969A-034D-9CC3-E654319CEED7}"/>
                </a:ext>
              </a:extLst>
            </p:cNvPr>
            <p:cNvSpPr txBox="1"/>
            <p:nvPr/>
          </p:nvSpPr>
          <p:spPr>
            <a:xfrm>
              <a:off x="2508260" y="5324174"/>
              <a:ext cx="15616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Limited </a:t>
              </a:r>
            </a:p>
            <a:p>
              <a:pPr algn="ctr"/>
              <a:r>
                <a:rPr lang="en-US" sz="2000" dirty="0"/>
                <a:t>Training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30B681-2292-1E4B-AE2A-77A2FC9C3765}"/>
              </a:ext>
            </a:extLst>
          </p:cNvPr>
          <p:cNvGrpSpPr/>
          <p:nvPr/>
        </p:nvGrpSpPr>
        <p:grpSpPr>
          <a:xfrm>
            <a:off x="7384922" y="1864579"/>
            <a:ext cx="3290469" cy="1739297"/>
            <a:chOff x="8519650" y="3397161"/>
            <a:chExt cx="3290469" cy="17392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CA7239-52B7-E64F-9EEB-A716F76AB674}"/>
                </a:ext>
              </a:extLst>
            </p:cNvPr>
            <p:cNvGrpSpPr/>
            <p:nvPr/>
          </p:nvGrpSpPr>
          <p:grpSpPr>
            <a:xfrm>
              <a:off x="8519650" y="3397161"/>
              <a:ext cx="2371868" cy="1739297"/>
              <a:chOff x="6367832" y="3944450"/>
              <a:chExt cx="2371868" cy="173929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FAE6BE4-0A8F-FC4F-9AC4-682BDDCEF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44980" y="3944450"/>
                <a:ext cx="1558507" cy="133586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E8C614-C174-CC43-B070-A8F9CD6A2B2E}"/>
                  </a:ext>
                </a:extLst>
              </p:cNvPr>
              <p:cNvSpPr txBox="1"/>
              <p:nvPr/>
            </p:nvSpPr>
            <p:spPr>
              <a:xfrm>
                <a:off x="6367832" y="5283637"/>
                <a:ext cx="23718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Highly-trained Model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ACC0CD-8765-3443-B344-4096FAB01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9643" y="3898758"/>
              <a:ext cx="1300476" cy="43956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029BB93-1ACA-0E43-9158-A8C8333EC839}"/>
              </a:ext>
            </a:extLst>
          </p:cNvPr>
          <p:cNvSpPr txBox="1"/>
          <p:nvPr/>
        </p:nvSpPr>
        <p:spPr>
          <a:xfrm>
            <a:off x="3958848" y="210865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DB75D-D795-DD48-BF9A-C396E535A601}"/>
              </a:ext>
            </a:extLst>
          </p:cNvPr>
          <p:cNvGrpSpPr/>
          <p:nvPr/>
        </p:nvGrpSpPr>
        <p:grpSpPr>
          <a:xfrm>
            <a:off x="3142919" y="4137778"/>
            <a:ext cx="2146742" cy="1467328"/>
            <a:chOff x="8609463" y="3926492"/>
            <a:chExt cx="2146742" cy="14673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A7AF99-CE45-4F49-91CB-230B7B535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7688" y="3926492"/>
              <a:ext cx="1190292" cy="107473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D97EBD-466B-9141-814F-461F28F0EED5}"/>
                </a:ext>
              </a:extLst>
            </p:cNvPr>
            <p:cNvSpPr txBox="1"/>
            <p:nvPr/>
          </p:nvSpPr>
          <p:spPr>
            <a:xfrm>
              <a:off x="8609463" y="4993710"/>
              <a:ext cx="2146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High-quality Model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BF3C2C6-5767-CB4D-B39F-50F94E82A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69" y="1864578"/>
            <a:ext cx="1558507" cy="133586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12E368-B721-CF40-B55F-F4C02C3A3505}"/>
              </a:ext>
            </a:extLst>
          </p:cNvPr>
          <p:cNvCxnSpPr>
            <a:cxnSpLocks/>
          </p:cNvCxnSpPr>
          <p:nvPr/>
        </p:nvCxnSpPr>
        <p:spPr>
          <a:xfrm>
            <a:off x="4216290" y="2943434"/>
            <a:ext cx="0" cy="111682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7885C9-6A43-DE43-8F76-6BBD81B86485}"/>
              </a:ext>
            </a:extLst>
          </p:cNvPr>
          <p:cNvGrpSpPr/>
          <p:nvPr/>
        </p:nvGrpSpPr>
        <p:grpSpPr>
          <a:xfrm>
            <a:off x="6582805" y="4849396"/>
            <a:ext cx="1199367" cy="1111310"/>
            <a:chOff x="2910037" y="3976278"/>
            <a:chExt cx="1199367" cy="111131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9C1775E-1736-8C43-9D5C-CFD7BDAAF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120" y="3976278"/>
              <a:ext cx="711200" cy="711200"/>
            </a:xfrm>
            <a:prstGeom prst="ellipse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6091E2-641A-F74B-81EE-55C2C3CC79A8}"/>
                </a:ext>
              </a:extLst>
            </p:cNvPr>
            <p:cNvSpPr txBox="1"/>
            <p:nvPr/>
          </p:nvSpPr>
          <p:spPr>
            <a:xfrm>
              <a:off x="2910037" y="4687478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Student A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F94F55-7303-A046-AD41-0A19935304F7}"/>
              </a:ext>
            </a:extLst>
          </p:cNvPr>
          <p:cNvGrpSpPr/>
          <p:nvPr/>
        </p:nvGrpSpPr>
        <p:grpSpPr>
          <a:xfrm>
            <a:off x="8011719" y="4867546"/>
            <a:ext cx="1197765" cy="1111310"/>
            <a:chOff x="2910839" y="3976278"/>
            <a:chExt cx="1197765" cy="111131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26C011F-BA03-C145-86AA-58CF250CB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120" y="3976278"/>
              <a:ext cx="711200" cy="711200"/>
            </a:xfrm>
            <a:prstGeom prst="ellipse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8CDDE7-7269-5842-9B80-217D33DF28BC}"/>
                </a:ext>
              </a:extLst>
            </p:cNvPr>
            <p:cNvSpPr txBox="1"/>
            <p:nvPr/>
          </p:nvSpPr>
          <p:spPr>
            <a:xfrm>
              <a:off x="2910839" y="4687478"/>
              <a:ext cx="1197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Student B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A30945-5947-BE4F-A39B-9976D341ED8C}"/>
              </a:ext>
            </a:extLst>
          </p:cNvPr>
          <p:cNvGrpSpPr/>
          <p:nvPr/>
        </p:nvGrpSpPr>
        <p:grpSpPr>
          <a:xfrm>
            <a:off x="9424334" y="4849396"/>
            <a:ext cx="1234633" cy="1111310"/>
            <a:chOff x="2892404" y="3976278"/>
            <a:chExt cx="1234633" cy="111131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0FB6359-29F7-FB46-B3F7-CD1C4AF2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120" y="3976278"/>
              <a:ext cx="711200" cy="711200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21ED78-D193-AB44-A914-9D46E8C5F7CF}"/>
                </a:ext>
              </a:extLst>
            </p:cNvPr>
            <p:cNvSpPr txBox="1"/>
            <p:nvPr/>
          </p:nvSpPr>
          <p:spPr>
            <a:xfrm>
              <a:off x="2892404" y="4687478"/>
              <a:ext cx="1234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Student C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94019DF-3DD8-3C43-B0C5-E915CDA1F44B}"/>
              </a:ext>
            </a:extLst>
          </p:cNvPr>
          <p:cNvCxnSpPr>
            <a:cxnSpLocks/>
            <a:stCxn id="17" idx="2"/>
            <a:endCxn id="41" idx="7"/>
          </p:cNvCxnSpPr>
          <p:nvPr/>
        </p:nvCxnSpPr>
        <p:spPr>
          <a:xfrm flipH="1">
            <a:off x="7433935" y="3603876"/>
            <a:ext cx="1136921" cy="134967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30D07A-B91C-1E45-B3E3-F50E1875FD21}"/>
              </a:ext>
            </a:extLst>
          </p:cNvPr>
          <p:cNvCxnSpPr>
            <a:cxnSpLocks/>
            <a:stCxn id="17" idx="2"/>
            <a:endCxn id="44" idx="0"/>
          </p:cNvCxnSpPr>
          <p:nvPr/>
        </p:nvCxnSpPr>
        <p:spPr>
          <a:xfrm>
            <a:off x="8570856" y="3603876"/>
            <a:ext cx="39744" cy="1263670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87F25D8-2388-DE41-AC0D-DDA82E9BEDC2}"/>
              </a:ext>
            </a:extLst>
          </p:cNvPr>
          <p:cNvCxnSpPr>
            <a:cxnSpLocks/>
            <a:stCxn id="17" idx="2"/>
            <a:endCxn id="47" idx="1"/>
          </p:cNvCxnSpPr>
          <p:nvPr/>
        </p:nvCxnSpPr>
        <p:spPr>
          <a:xfrm>
            <a:off x="8570856" y="3603876"/>
            <a:ext cx="1219347" cy="134967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42CFB659-1935-F24D-9E3A-1721D7548E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486" y="4319527"/>
            <a:ext cx="779387" cy="70371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18BACBB-7638-0C4A-9269-0B3AB369C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870" y="4319525"/>
            <a:ext cx="779387" cy="70371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BF10678-ECED-E440-A2BE-B5D0FE3BE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301" y="4319525"/>
            <a:ext cx="779387" cy="70371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9A7E6ECB-F0E9-7F4D-AA43-C68B7798DA15}"/>
              </a:ext>
            </a:extLst>
          </p:cNvPr>
          <p:cNvSpPr/>
          <p:nvPr/>
        </p:nvSpPr>
        <p:spPr>
          <a:xfrm>
            <a:off x="1798214" y="5243965"/>
            <a:ext cx="8590021" cy="1025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Recommended by </a:t>
            </a:r>
            <a:r>
              <a:rPr lang="en-US" sz="2400" i="1" dirty="0"/>
              <a:t>Google</a:t>
            </a:r>
            <a:r>
              <a:rPr lang="en-US" sz="2400" dirty="0"/>
              <a:t>, </a:t>
            </a:r>
            <a:r>
              <a:rPr lang="en-US" sz="2400" i="1" dirty="0"/>
              <a:t>Microsoft</a:t>
            </a:r>
            <a:r>
              <a:rPr lang="en-US" sz="2400" dirty="0"/>
              <a:t>, and </a:t>
            </a:r>
            <a:r>
              <a:rPr lang="en-US" sz="2400" i="1" dirty="0"/>
              <a:t>Facebook </a:t>
            </a:r>
            <a:r>
              <a:rPr lang="en-US" sz="2400" dirty="0"/>
              <a:t>DL frameworks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1C76561-4849-B547-B2FA-D0A68BD05FA9}"/>
              </a:ext>
            </a:extLst>
          </p:cNvPr>
          <p:cNvSpPr/>
          <p:nvPr/>
        </p:nvSpPr>
        <p:spPr>
          <a:xfrm>
            <a:off x="4831586" y="3023694"/>
            <a:ext cx="1094610" cy="4131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Teacher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C0175ED-EB0E-6740-8431-F5C4C57E8AAC}"/>
              </a:ext>
            </a:extLst>
          </p:cNvPr>
          <p:cNvSpPr/>
          <p:nvPr/>
        </p:nvSpPr>
        <p:spPr>
          <a:xfrm>
            <a:off x="4831586" y="4064408"/>
            <a:ext cx="1094610" cy="413197"/>
          </a:xfrm>
          <a:prstGeom prst="roundRect">
            <a:avLst/>
          </a:prstGeom>
          <a:solidFill>
            <a:srgbClr val="4B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</a:t>
            </a:r>
          </a:p>
        </p:txBody>
      </p: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71FBCD91-6068-5747-A726-62D754411166}"/>
              </a:ext>
            </a:extLst>
          </p:cNvPr>
          <p:cNvSpPr/>
          <p:nvPr/>
        </p:nvSpPr>
        <p:spPr>
          <a:xfrm>
            <a:off x="837974" y="3810095"/>
            <a:ext cx="2533978" cy="798411"/>
          </a:xfrm>
          <a:prstGeom prst="wedgeRectCallout">
            <a:avLst>
              <a:gd name="adj1" fmla="val 78708"/>
              <a:gd name="adj2" fmla="val -7850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Transfer and re-use pre-trained model</a:t>
            </a:r>
          </a:p>
        </p:txBody>
      </p:sp>
    </p:spTree>
    <p:extLst>
      <p:ext uri="{BB962C8B-B14F-4D97-AF65-F5344CB8AC3E}">
        <p14:creationId xmlns:p14="http://schemas.microsoft.com/office/powerpoint/2010/main" val="1920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47 L -0.27669 -0.005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1" grpId="0" animBg="1"/>
      <p:bldP spid="62" grpId="0" animBg="1"/>
      <p:bldP spid="64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7215-D8D2-534B-BFD9-D9378DCC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Deep Learning 101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6D8FC0-D060-BE47-AB5A-1E56B803A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6507" y="1690688"/>
            <a:ext cx="7979269" cy="44883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1789A-AA3C-E04D-82A1-D54E1789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3DCAF-DCD4-0341-BAF4-F1E6FE0439EF}"/>
              </a:ext>
            </a:extLst>
          </p:cNvPr>
          <p:cNvSpPr txBox="1"/>
          <p:nvPr/>
        </p:nvSpPr>
        <p:spPr>
          <a:xfrm>
            <a:off x="838200" y="6385023"/>
            <a:ext cx="1624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</a:t>
            </a:r>
            <a:r>
              <a:rPr lang="en-US" sz="1400" i="1" dirty="0">
                <a:solidFill>
                  <a:schemeClr val="accent2"/>
                </a:solidFill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353009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EFFA-4980-174E-9E03-AC1A371C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Transfer Learning: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D04D-D4ED-EE4D-9F31-83B06D0EF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E7F51-F78F-034E-9217-04E7D111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6CC231-E751-8B47-BED0-B4D6C708B202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AEEA13-A735-3A4E-9D6D-23C5127CAD73}"/>
              </a:ext>
            </a:extLst>
          </p:cNvPr>
          <p:cNvGrpSpPr/>
          <p:nvPr/>
        </p:nvGrpSpPr>
        <p:grpSpPr>
          <a:xfrm>
            <a:off x="2774199" y="2005589"/>
            <a:ext cx="1231472" cy="1082573"/>
            <a:chOff x="-849708" y="1743876"/>
            <a:chExt cx="1231472" cy="10825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1B050F-A479-8240-82CF-D29D9E3610AB}"/>
                </a:ext>
              </a:extLst>
            </p:cNvPr>
            <p:cNvSpPr txBox="1"/>
            <p:nvPr/>
          </p:nvSpPr>
          <p:spPr>
            <a:xfrm>
              <a:off x="-709424" y="1743876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35DBE5-87E3-B646-A6FE-EC5D32A871F6}"/>
                </a:ext>
              </a:extLst>
            </p:cNvPr>
            <p:cNvSpPr/>
            <p:nvPr/>
          </p:nvSpPr>
          <p:spPr>
            <a:xfrm>
              <a:off x="-849708" y="2546231"/>
              <a:ext cx="1231472" cy="2802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99A955-94AD-164B-8359-1CF7EF972A33}"/>
                </a:ext>
              </a:extLst>
            </p:cNvPr>
            <p:cNvCxnSpPr>
              <a:cxnSpLocks/>
              <a:stCxn id="27" idx="0"/>
              <a:endCxn id="20" idx="2"/>
            </p:cNvCxnSpPr>
            <p:nvPr/>
          </p:nvCxnSpPr>
          <p:spPr>
            <a:xfrm flipH="1" flipV="1">
              <a:off x="-233973" y="2143986"/>
              <a:ext cx="1" cy="4022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4C1EF1-9752-514B-9494-D234C5B6E876}"/>
              </a:ext>
            </a:extLst>
          </p:cNvPr>
          <p:cNvGrpSpPr/>
          <p:nvPr/>
        </p:nvGrpSpPr>
        <p:grpSpPr>
          <a:xfrm>
            <a:off x="2774199" y="3103104"/>
            <a:ext cx="1231472" cy="2928225"/>
            <a:chOff x="-849708" y="2841391"/>
            <a:chExt cx="1231472" cy="29282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BBB7C6-EAD9-1243-83B7-F4BF6BF00E48}"/>
                </a:ext>
              </a:extLst>
            </p:cNvPr>
            <p:cNvSpPr/>
            <p:nvPr/>
          </p:nvSpPr>
          <p:spPr>
            <a:xfrm>
              <a:off x="-849707" y="4693185"/>
              <a:ext cx="1231470" cy="2802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D59EE5-C321-CA40-864E-AEE9FB40ADCF}"/>
                </a:ext>
              </a:extLst>
            </p:cNvPr>
            <p:cNvSpPr txBox="1"/>
            <p:nvPr/>
          </p:nvSpPr>
          <p:spPr>
            <a:xfrm>
              <a:off x="-593206" y="5369506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Input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F01276D-644F-1A49-8835-533425F5B3AF}"/>
                </a:ext>
              </a:extLst>
            </p:cNvPr>
            <p:cNvCxnSpPr>
              <a:cxnSpLocks/>
              <a:stCxn id="6" idx="0"/>
              <a:endCxn id="5" idx="2"/>
            </p:cNvCxnSpPr>
            <p:nvPr/>
          </p:nvCxnSpPr>
          <p:spPr>
            <a:xfrm flipV="1">
              <a:off x="-233973" y="4973403"/>
              <a:ext cx="1" cy="3961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A74CE8-9F0D-AD43-9C2F-6EF16AF7B828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-239340" y="2841391"/>
              <a:ext cx="5368" cy="3734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6FC358-34A0-5841-8BDB-17B40C1CED32}"/>
                </a:ext>
              </a:extLst>
            </p:cNvPr>
            <p:cNvSpPr/>
            <p:nvPr/>
          </p:nvSpPr>
          <p:spPr>
            <a:xfrm>
              <a:off x="-849708" y="3214815"/>
              <a:ext cx="1231472" cy="2802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49BC27-CA45-2A4F-BE9B-C093B8B6C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33973" y="3510532"/>
              <a:ext cx="1" cy="3931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969F13E-59FD-E14E-820E-DAEE58115C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33973" y="4282809"/>
              <a:ext cx="1" cy="393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37EF2A-F918-5447-AC5C-FFBED7AC0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33973" y="3990704"/>
              <a:ext cx="1" cy="200244"/>
            </a:xfrm>
            <a:prstGeom prst="straightConnector1">
              <a:avLst/>
            </a:prstGeom>
            <a:ln w="44450" cap="rnd">
              <a:solidFill>
                <a:schemeClr val="tx1"/>
              </a:solidFill>
              <a:prstDash val="sysDot"/>
              <a:round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8F4D23-1626-EC41-A7D1-B8EC40560189}"/>
              </a:ext>
            </a:extLst>
          </p:cNvPr>
          <p:cNvGrpSpPr/>
          <p:nvPr/>
        </p:nvGrpSpPr>
        <p:grpSpPr>
          <a:xfrm>
            <a:off x="1110511" y="2913687"/>
            <a:ext cx="1571537" cy="2181320"/>
            <a:chOff x="960649" y="3177153"/>
            <a:chExt cx="1571537" cy="2181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B8A2B4F-BF92-4E4B-B71A-449032D58C12}"/>
                    </a:ext>
                  </a:extLst>
                </p:cNvPr>
                <p:cNvSpPr txBox="1"/>
                <p:nvPr/>
              </p:nvSpPr>
              <p:spPr>
                <a:xfrm>
                  <a:off x="960649" y="4064705"/>
                  <a:ext cx="11037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2000" dirty="0"/>
                    <a:t> Layers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B8A2B4F-BF92-4E4B-B71A-449032D58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49" y="4064705"/>
                  <a:ext cx="1103700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6061" r="-568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CC3E199E-F0F4-5746-833D-E0F915CF69DD}"/>
                </a:ext>
              </a:extLst>
            </p:cNvPr>
            <p:cNvSpPr/>
            <p:nvPr/>
          </p:nvSpPr>
          <p:spPr>
            <a:xfrm>
              <a:off x="2067952" y="3177153"/>
              <a:ext cx="464234" cy="218132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BD116A-3FED-BD49-AD9E-6D8758A06D27}"/>
              </a:ext>
            </a:extLst>
          </p:cNvPr>
          <p:cNvCxnSpPr>
            <a:cxnSpLocks/>
          </p:cNvCxnSpPr>
          <p:nvPr/>
        </p:nvCxnSpPr>
        <p:spPr>
          <a:xfrm>
            <a:off x="4192228" y="4517857"/>
            <a:ext cx="15158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3005B7-F8AB-3647-B550-2F1C8820F9C8}"/>
              </a:ext>
            </a:extLst>
          </p:cNvPr>
          <p:cNvGrpSpPr/>
          <p:nvPr/>
        </p:nvGrpSpPr>
        <p:grpSpPr>
          <a:xfrm>
            <a:off x="7200246" y="3626609"/>
            <a:ext cx="2010526" cy="1502410"/>
            <a:chOff x="6813319" y="3890075"/>
            <a:chExt cx="2010526" cy="1502410"/>
          </a:xfrm>
        </p:grpSpPr>
        <p:sp>
          <p:nvSpPr>
            <p:cNvPr id="59" name="Left Brace 58">
              <a:extLst>
                <a:ext uri="{FF2B5EF4-FFF2-40B4-BE49-F238E27FC236}">
                  <a16:creationId xmlns:a16="http://schemas.microsoft.com/office/drawing/2014/main" id="{16FE28A8-31AA-B843-AEAA-C8B4E54A854D}"/>
                </a:ext>
              </a:extLst>
            </p:cNvPr>
            <p:cNvSpPr/>
            <p:nvPr/>
          </p:nvSpPr>
          <p:spPr>
            <a:xfrm rot="10800000">
              <a:off x="6813319" y="3890075"/>
              <a:ext cx="464234" cy="150241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BA58D52-C55D-3343-9750-EDEA86553A09}"/>
                    </a:ext>
                  </a:extLst>
                </p:cNvPr>
                <p:cNvSpPr txBox="1"/>
                <p:nvPr/>
              </p:nvSpPr>
              <p:spPr>
                <a:xfrm>
                  <a:off x="7271112" y="4441225"/>
                  <a:ext cx="15527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sz="2000" dirty="0"/>
                    <a:t> Layers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BA58D52-C55D-3343-9750-EDEA86553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112" y="4441225"/>
                  <a:ext cx="1552733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6250" r="-325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ular Callout 61">
                <a:extLst>
                  <a:ext uri="{FF2B5EF4-FFF2-40B4-BE49-F238E27FC236}">
                    <a16:creationId xmlns:a16="http://schemas.microsoft.com/office/drawing/2014/main" id="{D8E0D42E-FF24-6043-A439-40103397B933}"/>
                  </a:ext>
                </a:extLst>
              </p:cNvPr>
              <p:cNvSpPr/>
              <p:nvPr/>
            </p:nvSpPr>
            <p:spPr>
              <a:xfrm>
                <a:off x="7671066" y="5005492"/>
                <a:ext cx="3682733" cy="1306407"/>
              </a:xfrm>
              <a:prstGeom prst="wedgeRectCallout">
                <a:avLst>
                  <a:gd name="adj1" fmla="val -37856"/>
                  <a:gd name="adj2" fmla="val -8558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 general, first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layers can be directly transferred</a:t>
                </a:r>
              </a:p>
              <a:p>
                <a:pPr algn="ctr"/>
                <a:endParaRPr lang="en-US" sz="900" dirty="0"/>
              </a:p>
              <a:p>
                <a:pPr algn="ctr"/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62" name="Rectangular Callout 61">
                <a:extLst>
                  <a:ext uri="{FF2B5EF4-FFF2-40B4-BE49-F238E27FC236}">
                    <a16:creationId xmlns:a16="http://schemas.microsoft.com/office/drawing/2014/main" id="{D8E0D42E-FF24-6043-A439-40103397B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066" y="5005492"/>
                <a:ext cx="3682733" cy="1306407"/>
              </a:xfrm>
              <a:prstGeom prst="wedgeRectCallout">
                <a:avLst>
                  <a:gd name="adj1" fmla="val -37856"/>
                  <a:gd name="adj2" fmla="val -85583"/>
                </a:avLst>
              </a:prstGeom>
              <a:blipFill>
                <a:blip r:embed="rId5"/>
                <a:stretch>
                  <a:fillRect b="-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ular Callout 47">
            <a:extLst>
              <a:ext uri="{FF2B5EF4-FFF2-40B4-BE49-F238E27FC236}">
                <a16:creationId xmlns:a16="http://schemas.microsoft.com/office/drawing/2014/main" id="{1600D1C9-2211-9045-A079-9ABEF4E138A6}"/>
              </a:ext>
            </a:extLst>
          </p:cNvPr>
          <p:cNvSpPr/>
          <p:nvPr/>
        </p:nvSpPr>
        <p:spPr>
          <a:xfrm>
            <a:off x="7671066" y="2675279"/>
            <a:ext cx="2992976" cy="798411"/>
          </a:xfrm>
          <a:prstGeom prst="wedgeRectCallout">
            <a:avLst>
              <a:gd name="adj1" fmla="val -85786"/>
              <a:gd name="adj2" fmla="val 330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D514E"/>
                </a:solidFill>
              </a:rPr>
              <a:t>Insight:</a:t>
            </a:r>
            <a:r>
              <a:rPr lang="en-US" sz="2000" dirty="0"/>
              <a:t> high-quality features can be re-used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4DB4453-CA58-7145-8313-D5359118DFFD}"/>
              </a:ext>
            </a:extLst>
          </p:cNvPr>
          <p:cNvSpPr/>
          <p:nvPr/>
        </p:nvSpPr>
        <p:spPr>
          <a:xfrm>
            <a:off x="1407321" y="1828753"/>
            <a:ext cx="1094610" cy="413197"/>
          </a:xfrm>
          <a:prstGeom prst="roundRect">
            <a:avLst/>
          </a:prstGeom>
          <a:solidFill>
            <a:srgbClr val="ED5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Teacher</a:t>
            </a:r>
          </a:p>
        </p:txBody>
      </p:sp>
      <p:sp>
        <p:nvSpPr>
          <p:cNvPr id="67" name="Rectangular Callout 66">
            <a:extLst>
              <a:ext uri="{FF2B5EF4-FFF2-40B4-BE49-F238E27FC236}">
                <a16:creationId xmlns:a16="http://schemas.microsoft.com/office/drawing/2014/main" id="{BAEBFEF5-D459-D844-B466-84E08CAF6E44}"/>
              </a:ext>
            </a:extLst>
          </p:cNvPr>
          <p:cNvSpPr/>
          <p:nvPr/>
        </p:nvSpPr>
        <p:spPr>
          <a:xfrm>
            <a:off x="4347432" y="1929969"/>
            <a:ext cx="2071493" cy="657440"/>
          </a:xfrm>
          <a:prstGeom prst="wedgeRectCallout">
            <a:avLst>
              <a:gd name="adj1" fmla="val -66217"/>
              <a:gd name="adj2" fmla="val 955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Teacher-specific classification layer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E3F661C-A549-D743-9035-6CB25B39BBF2}"/>
              </a:ext>
            </a:extLst>
          </p:cNvPr>
          <p:cNvSpPr/>
          <p:nvPr/>
        </p:nvSpPr>
        <p:spPr>
          <a:xfrm>
            <a:off x="7391067" y="1834459"/>
            <a:ext cx="1094610" cy="413197"/>
          </a:xfrm>
          <a:prstGeom prst="roundRect">
            <a:avLst/>
          </a:prstGeom>
          <a:solidFill>
            <a:srgbClr val="4B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C39941-B7FB-9E47-BB0F-9389EBF97205}"/>
              </a:ext>
            </a:extLst>
          </p:cNvPr>
          <p:cNvGrpSpPr/>
          <p:nvPr/>
        </p:nvGrpSpPr>
        <p:grpSpPr>
          <a:xfrm>
            <a:off x="5896254" y="2005589"/>
            <a:ext cx="1231472" cy="1082573"/>
            <a:chOff x="5975715" y="2005589"/>
            <a:chExt cx="1231472" cy="108257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850AD6A-4A5C-5745-9C18-10A57B8A3A0C}"/>
                </a:ext>
              </a:extLst>
            </p:cNvPr>
            <p:cNvSpPr txBox="1"/>
            <p:nvPr/>
          </p:nvSpPr>
          <p:spPr>
            <a:xfrm>
              <a:off x="6115999" y="2005589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0BB12AC-D46D-B741-9700-6DF906C88585}"/>
                </a:ext>
              </a:extLst>
            </p:cNvPr>
            <p:cNvSpPr/>
            <p:nvPr/>
          </p:nvSpPr>
          <p:spPr>
            <a:xfrm>
              <a:off x="5975715" y="2807944"/>
              <a:ext cx="1231472" cy="280218"/>
            </a:xfrm>
            <a:prstGeom prst="rect">
              <a:avLst/>
            </a:prstGeom>
            <a:solidFill>
              <a:srgbClr val="4B64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33050F2-B7DA-AC4C-981A-B3590FCC52B3}"/>
                </a:ext>
              </a:extLst>
            </p:cNvPr>
            <p:cNvCxnSpPr>
              <a:cxnSpLocks/>
              <a:stCxn id="84" idx="0"/>
              <a:endCxn id="83" idx="2"/>
            </p:cNvCxnSpPr>
            <p:nvPr/>
          </p:nvCxnSpPr>
          <p:spPr>
            <a:xfrm flipH="1" flipV="1">
              <a:off x="6591450" y="2405699"/>
              <a:ext cx="1" cy="4022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ular Callout 69">
            <a:extLst>
              <a:ext uri="{FF2B5EF4-FFF2-40B4-BE49-F238E27FC236}">
                <a16:creationId xmlns:a16="http://schemas.microsoft.com/office/drawing/2014/main" id="{40CA10DF-AE6A-CE46-9854-F3E177D9EC28}"/>
              </a:ext>
            </a:extLst>
          </p:cNvPr>
          <p:cNvSpPr/>
          <p:nvPr/>
        </p:nvSpPr>
        <p:spPr>
          <a:xfrm>
            <a:off x="3870174" y="1929969"/>
            <a:ext cx="2071493" cy="657440"/>
          </a:xfrm>
          <a:prstGeom prst="wedgeRectCallout">
            <a:avLst>
              <a:gd name="adj1" fmla="val 53457"/>
              <a:gd name="adj2" fmla="val 821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Student-specific classification layer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705F7D-D6B6-B045-A3D6-3AA3437F076C}"/>
              </a:ext>
            </a:extLst>
          </p:cNvPr>
          <p:cNvGrpSpPr/>
          <p:nvPr/>
        </p:nvGrpSpPr>
        <p:grpSpPr>
          <a:xfrm>
            <a:off x="2780784" y="3092822"/>
            <a:ext cx="1231472" cy="2938507"/>
            <a:chOff x="3559424" y="3228174"/>
            <a:chExt cx="1231472" cy="293850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4BDD6C8-73A3-6B41-AB20-F2312F5EEF37}"/>
                </a:ext>
              </a:extLst>
            </p:cNvPr>
            <p:cNvGrpSpPr/>
            <p:nvPr/>
          </p:nvGrpSpPr>
          <p:grpSpPr>
            <a:xfrm>
              <a:off x="3559424" y="3611880"/>
              <a:ext cx="1231472" cy="2554801"/>
              <a:chOff x="2629128" y="3739994"/>
              <a:chExt cx="1231472" cy="2554801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EE02833-140D-DB48-89BC-935F9F27BA13}"/>
                  </a:ext>
                </a:extLst>
              </p:cNvPr>
              <p:cNvSpPr/>
              <p:nvPr/>
            </p:nvSpPr>
            <p:spPr>
              <a:xfrm>
                <a:off x="2629129" y="5218364"/>
                <a:ext cx="1231470" cy="280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F77126-1B19-AF49-89BA-C048A8305631}"/>
                  </a:ext>
                </a:extLst>
              </p:cNvPr>
              <p:cNvSpPr txBox="1"/>
              <p:nvPr/>
            </p:nvSpPr>
            <p:spPr>
              <a:xfrm>
                <a:off x="2885630" y="5894685"/>
                <a:ext cx="718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Input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7004A0BD-376B-C441-9BDE-9CCE946ED3EB}"/>
                  </a:ext>
                </a:extLst>
              </p:cNvPr>
              <p:cNvCxnSpPr>
                <a:cxnSpLocks/>
                <a:stCxn id="49" idx="0"/>
                <a:endCxn id="47" idx="2"/>
              </p:cNvCxnSpPr>
              <p:nvPr/>
            </p:nvCxnSpPr>
            <p:spPr>
              <a:xfrm flipV="1">
                <a:off x="3244863" y="5498582"/>
                <a:ext cx="1" cy="3961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777DB10-A0D1-D149-94D6-45770E13A176}"/>
                  </a:ext>
                </a:extLst>
              </p:cNvPr>
              <p:cNvSpPr/>
              <p:nvPr/>
            </p:nvSpPr>
            <p:spPr>
              <a:xfrm>
                <a:off x="2629128" y="3739994"/>
                <a:ext cx="1231472" cy="2802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176AD01-BBAC-AD4D-9D6F-125D657EFB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4863" y="4035711"/>
                <a:ext cx="1" cy="3931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11721A0-56DF-BE4A-953B-591663D21C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4863" y="4807988"/>
                <a:ext cx="1" cy="393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D2400F19-1D21-6449-A63D-CD8C73795B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4863" y="4515883"/>
                <a:ext cx="1" cy="200244"/>
              </a:xfrm>
              <a:prstGeom prst="straightConnector1">
                <a:avLst/>
              </a:prstGeom>
              <a:ln w="44450" cap="rnd">
                <a:solidFill>
                  <a:schemeClr val="tx1"/>
                </a:solidFill>
                <a:prstDash val="sysDot"/>
                <a:round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F191E49-772E-8C43-83D1-1DEC246804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5159" y="3228174"/>
              <a:ext cx="5368" cy="3734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9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25559 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8" grpId="0" animBg="1"/>
      <p:bldP spid="67" grpId="0" animBg="1"/>
      <p:bldP spid="67" grpId="1" animBg="1"/>
      <p:bldP spid="68" grpId="1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593D-268B-8F40-BA45-70AC936E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Transfer Learning: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4367-074B-D346-B270-7505F85E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Face recognition: recognize faces of 65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C5515-FB39-E444-8DD6-6A73786C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805D7-8577-BE42-AB13-85E7C0834359}"/>
              </a:ext>
            </a:extLst>
          </p:cNvPr>
          <p:cNvSpPr/>
          <p:nvPr/>
        </p:nvSpPr>
        <p:spPr>
          <a:xfrm>
            <a:off x="7932547" y="2747739"/>
            <a:ext cx="1777141" cy="769215"/>
          </a:xfrm>
          <a:prstGeom prst="roundRect">
            <a:avLst/>
          </a:prstGeom>
          <a:solidFill>
            <a:srgbClr val="ED5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Teacher </a:t>
            </a:r>
          </a:p>
          <a:p>
            <a:pPr algn="ctr"/>
            <a:r>
              <a:rPr lang="en-US" sz="2000" dirty="0"/>
              <a:t>(VGG-Face)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FF889-8705-9E4C-89E1-646E231E5890}"/>
              </a:ext>
            </a:extLst>
          </p:cNvPr>
          <p:cNvSpPr txBox="1"/>
          <p:nvPr/>
        </p:nvSpPr>
        <p:spPr>
          <a:xfrm>
            <a:off x="7932547" y="3516954"/>
            <a:ext cx="21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900 images/person</a:t>
            </a:r>
          </a:p>
          <a:p>
            <a:r>
              <a:rPr lang="en-US" sz="2000" dirty="0"/>
              <a:t>2,622 people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C3440E3-8C78-8E46-BA65-DBF5692D654E}"/>
              </a:ext>
            </a:extLst>
          </p:cNvPr>
          <p:cNvSpPr/>
          <p:nvPr/>
        </p:nvSpPr>
        <p:spPr>
          <a:xfrm>
            <a:off x="2498131" y="2747739"/>
            <a:ext cx="1777141" cy="769216"/>
          </a:xfrm>
          <a:prstGeom prst="roundRect">
            <a:avLst/>
          </a:prstGeom>
          <a:solidFill>
            <a:srgbClr val="4B6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20903D-261A-8442-94DE-04010ED473AC}"/>
              </a:ext>
            </a:extLst>
          </p:cNvPr>
          <p:cNvGrpSpPr/>
          <p:nvPr/>
        </p:nvGrpSpPr>
        <p:grpSpPr>
          <a:xfrm>
            <a:off x="4275272" y="2732236"/>
            <a:ext cx="3657275" cy="407860"/>
            <a:chOff x="4081218" y="2476519"/>
            <a:chExt cx="3657275" cy="40786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A623B5-2DD7-DA47-9DAD-5878DDEE090C}"/>
                </a:ext>
              </a:extLst>
            </p:cNvPr>
            <p:cNvCxnSpPr>
              <a:cxnSpLocks/>
              <a:stCxn id="5" idx="1"/>
              <a:endCxn id="8" idx="3"/>
            </p:cNvCxnSpPr>
            <p:nvPr/>
          </p:nvCxnSpPr>
          <p:spPr>
            <a:xfrm flipH="1">
              <a:off x="4081218" y="2884379"/>
              <a:ext cx="36572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03D01B-B635-9645-BF8B-314651F347EC}"/>
                </a:ext>
              </a:extLst>
            </p:cNvPr>
            <p:cNvSpPr txBox="1"/>
            <p:nvPr/>
          </p:nvSpPr>
          <p:spPr>
            <a:xfrm>
              <a:off x="4380525" y="2476519"/>
              <a:ext cx="3179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Transfer 15 out of 16 layers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35F1F6A-4A33-0D4C-994A-E75E9F208F53}"/>
              </a:ext>
            </a:extLst>
          </p:cNvPr>
          <p:cNvSpPr txBox="1"/>
          <p:nvPr/>
        </p:nvSpPr>
        <p:spPr>
          <a:xfrm>
            <a:off x="2498131" y="3516954"/>
            <a:ext cx="207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 images/person</a:t>
            </a:r>
          </a:p>
          <a:p>
            <a:r>
              <a:rPr lang="en-US" sz="2000" dirty="0"/>
              <a:t>65 people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0EB1539-944B-5746-84F2-A2D4DD7FD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35457"/>
              </p:ext>
            </p:extLst>
          </p:nvPr>
        </p:nvGraphicFramePr>
        <p:xfrm>
          <a:off x="2653115" y="4901715"/>
          <a:ext cx="6885770" cy="1188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42885">
                  <a:extLst>
                    <a:ext uri="{9D8B030D-6E8A-4147-A177-3AD203B41FA5}">
                      <a16:colId xmlns:a16="http://schemas.microsoft.com/office/drawing/2014/main" val="3304706889"/>
                    </a:ext>
                  </a:extLst>
                </a:gridCol>
                <a:gridCol w="3442885">
                  <a:extLst>
                    <a:ext uri="{9D8B030D-6E8A-4147-A177-3AD203B41FA5}">
                      <a16:colId xmlns:a16="http://schemas.microsoft.com/office/drawing/2014/main" val="17232951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Classification Accuracy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03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Without Transfer Learning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With Transfer Learning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93.47%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143440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8EA46102-BE05-0C4C-A174-420E65DBB205}"/>
              </a:ext>
            </a:extLst>
          </p:cNvPr>
          <p:cNvGrpSpPr/>
          <p:nvPr/>
        </p:nvGrpSpPr>
        <p:grpSpPr>
          <a:xfrm>
            <a:off x="954028" y="2747739"/>
            <a:ext cx="1428276" cy="1111310"/>
            <a:chOff x="2795582" y="3976278"/>
            <a:chExt cx="1428276" cy="11113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34FAEF3-23CB-9749-AF27-A4A6F6BAE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120" y="3976278"/>
              <a:ext cx="711200" cy="711200"/>
            </a:xfrm>
            <a:prstGeom prst="ellipse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DBE953-CD61-7A41-A9FD-9C0D581CCE71}"/>
                </a:ext>
              </a:extLst>
            </p:cNvPr>
            <p:cNvSpPr txBox="1"/>
            <p:nvPr/>
          </p:nvSpPr>
          <p:spPr>
            <a:xfrm>
              <a:off x="2795582" y="4687478"/>
              <a:ext cx="1428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Company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5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F829F878-3E18-584A-94BC-EEA56AECE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250" y="4703658"/>
            <a:ext cx="733454" cy="6622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2EE09F0-D3AC-E146-9E96-715D71858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53" y="4703658"/>
            <a:ext cx="733455" cy="662246"/>
          </a:xfrm>
          <a:prstGeom prst="rect">
            <a:avLst/>
          </a:prstGeom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DCE0265-01DF-7043-9136-29B0FDC50AB5}"/>
              </a:ext>
            </a:extLst>
          </p:cNvPr>
          <p:cNvCxnSpPr>
            <a:cxnSpLocks/>
            <a:stCxn id="96" idx="2"/>
            <a:endCxn id="105" idx="1"/>
          </p:cNvCxnSpPr>
          <p:nvPr/>
        </p:nvCxnSpPr>
        <p:spPr>
          <a:xfrm>
            <a:off x="5172910" y="4083522"/>
            <a:ext cx="1533156" cy="114445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DA9301-5C22-7C4F-961F-DA8875FE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Is Transfer Learning Safe?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83003C-369D-3B4A-A127-69EBD1F4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Transfer Learning lacks diversity</a:t>
            </a:r>
          </a:p>
          <a:p>
            <a:pPr lvl="1"/>
            <a:r>
              <a:rPr lang="en-US" sz="2000" dirty="0"/>
              <a:t>Users have very limited choices of Teacher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8806B-EEDE-9546-BBD6-19E8B393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6</a:t>
            </a:fld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4084E77F-E8EC-3849-8717-C8CC09CDE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015" y="2780845"/>
            <a:ext cx="1519790" cy="1302677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51E258D-33DD-304D-81C0-B0E3C46ED1BF}"/>
              </a:ext>
            </a:extLst>
          </p:cNvPr>
          <p:cNvSpPr txBox="1"/>
          <p:nvPr/>
        </p:nvSpPr>
        <p:spPr>
          <a:xfrm>
            <a:off x="2676553" y="3122472"/>
            <a:ext cx="17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Same</a:t>
            </a:r>
            <a:r>
              <a:rPr lang="zh-CN" altLang="en-US" sz="2000" dirty="0"/>
              <a:t> </a:t>
            </a:r>
            <a:r>
              <a:rPr lang="en-US" sz="2000" dirty="0"/>
              <a:t>Teacher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A2A68B3-339E-3043-B475-1E402A3E7CA5}"/>
              </a:ext>
            </a:extLst>
          </p:cNvPr>
          <p:cNvGrpSpPr/>
          <p:nvPr/>
        </p:nvGrpSpPr>
        <p:grpSpPr>
          <a:xfrm>
            <a:off x="2832685" y="5123828"/>
            <a:ext cx="1393009" cy="1113819"/>
            <a:chOff x="2813216" y="3976278"/>
            <a:chExt cx="1393009" cy="1113819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79F9241-54FC-E947-B136-2871C59F5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4120" y="3976278"/>
              <a:ext cx="711200" cy="711200"/>
            </a:xfrm>
            <a:prstGeom prst="ellipse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92542B-D9DB-814D-BCA3-00FDC9457FE6}"/>
                </a:ext>
              </a:extLst>
            </p:cNvPr>
            <p:cNvSpPr txBox="1"/>
            <p:nvPr/>
          </p:nvSpPr>
          <p:spPr>
            <a:xfrm>
              <a:off x="2813216" y="4689987"/>
              <a:ext cx="1393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Company A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D27E86B-7D23-A448-8B3D-33F7FE9A263B}"/>
              </a:ext>
            </a:extLst>
          </p:cNvPr>
          <p:cNvGrpSpPr/>
          <p:nvPr/>
        </p:nvGrpSpPr>
        <p:grpSpPr>
          <a:xfrm>
            <a:off x="6413742" y="5123828"/>
            <a:ext cx="1087541" cy="1113819"/>
            <a:chOff x="2965949" y="3976278"/>
            <a:chExt cx="1087541" cy="1113819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13E0232-F92D-DC45-959C-A58FD1AE6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4120" y="3976278"/>
              <a:ext cx="711200" cy="711200"/>
            </a:xfrm>
            <a:prstGeom prst="ellipse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C08BCEE-E941-EF47-886C-7C092AD16AFB}"/>
                </a:ext>
              </a:extLst>
            </p:cNvPr>
            <p:cNvSpPr txBox="1"/>
            <p:nvPr/>
          </p:nvSpPr>
          <p:spPr>
            <a:xfrm>
              <a:off x="2965949" y="4689987"/>
              <a:ext cx="1087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Attacker</a:t>
              </a: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A9106EA-0297-BE43-9CD3-6F2A72134C35}"/>
              </a:ext>
            </a:extLst>
          </p:cNvPr>
          <p:cNvCxnSpPr>
            <a:cxnSpLocks/>
            <a:stCxn id="96" idx="2"/>
            <a:endCxn id="99" idx="7"/>
          </p:cNvCxnSpPr>
          <p:nvPr/>
        </p:nvCxnSpPr>
        <p:spPr>
          <a:xfrm flipH="1">
            <a:off x="3780636" y="4083522"/>
            <a:ext cx="1392274" cy="114445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F24613C-503F-B74F-9E56-E0984FD0FAFE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5172910" y="4083522"/>
            <a:ext cx="117485" cy="1040306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1497D-7627-F448-B6EC-0D0B97AEE0A5}"/>
              </a:ext>
            </a:extLst>
          </p:cNvPr>
          <p:cNvGrpSpPr/>
          <p:nvPr/>
        </p:nvGrpSpPr>
        <p:grpSpPr>
          <a:xfrm>
            <a:off x="3224674" y="4614862"/>
            <a:ext cx="4486517" cy="4235886"/>
            <a:chOff x="3283854" y="4688062"/>
            <a:chExt cx="4486517" cy="4235886"/>
          </a:xfrm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7505473E-0E18-0449-9762-822D9F0660AF}"/>
                </a:ext>
              </a:extLst>
            </p:cNvPr>
            <p:cNvSpPr/>
            <p:nvPr/>
          </p:nvSpPr>
          <p:spPr>
            <a:xfrm rot="18817153">
              <a:off x="5100963" y="4826697"/>
              <a:ext cx="2067391" cy="2189715"/>
            </a:xfrm>
            <a:prstGeom prst="arc">
              <a:avLst/>
            </a:prstGeom>
            <a:ln w="25400">
              <a:solidFill>
                <a:srgbClr val="ED514E"/>
              </a:solidFill>
              <a:headEnd type="arrow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99E76F1B-8155-0641-9DAA-B0D78D1181AF}"/>
                </a:ext>
              </a:extLst>
            </p:cNvPr>
            <p:cNvSpPr/>
            <p:nvPr/>
          </p:nvSpPr>
          <p:spPr>
            <a:xfrm rot="18689804">
              <a:off x="3409170" y="4562746"/>
              <a:ext cx="4235886" cy="4486517"/>
            </a:xfrm>
            <a:prstGeom prst="arc">
              <a:avLst/>
            </a:prstGeom>
            <a:ln w="25400">
              <a:solidFill>
                <a:srgbClr val="ED514E"/>
              </a:solidFill>
              <a:headEnd type="arrow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79E95529-44F3-0545-97F2-2CD6B7A177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16" y="4603675"/>
            <a:ext cx="779342" cy="668007"/>
          </a:xfrm>
          <a:prstGeom prst="rect">
            <a:avLst/>
          </a:prstGeom>
        </p:spPr>
      </p:pic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1FFE0F4B-48C1-0947-AEF6-B49F5EC164EB}"/>
              </a:ext>
            </a:extLst>
          </p:cNvPr>
          <p:cNvSpPr/>
          <p:nvPr/>
        </p:nvSpPr>
        <p:spPr>
          <a:xfrm>
            <a:off x="7001089" y="3395930"/>
            <a:ext cx="4352711" cy="580969"/>
          </a:xfrm>
          <a:prstGeom prst="wedgeRectCallout">
            <a:avLst>
              <a:gd name="adj1" fmla="val -71260"/>
              <a:gd name="adj2" fmla="val 14662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Help attacker exploit all Student models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C43D01-6B41-8D4E-88FD-36DAE743BE4E}"/>
              </a:ext>
            </a:extLst>
          </p:cNvPr>
          <p:cNvGrpSpPr/>
          <p:nvPr/>
        </p:nvGrpSpPr>
        <p:grpSpPr>
          <a:xfrm>
            <a:off x="4594692" y="5079513"/>
            <a:ext cx="1391407" cy="1158134"/>
            <a:chOff x="5253353" y="5044225"/>
            <a:chExt cx="1391407" cy="115813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D96F0EC-D169-934A-B380-AE0A5523B8B9}"/>
                </a:ext>
              </a:extLst>
            </p:cNvPr>
            <p:cNvSpPr txBox="1"/>
            <p:nvPr/>
          </p:nvSpPr>
          <p:spPr>
            <a:xfrm>
              <a:off x="5253353" y="5802249"/>
              <a:ext cx="1391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Company B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031247-C48E-7A46-AE64-CA13F69A9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9924" y="5044225"/>
              <a:ext cx="1004174" cy="753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700D-3ADE-4D43-96E0-7BD77856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In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8F45-AF9D-914F-B15D-C96C8BC89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Adversarial attack in the context of Transfer Learning</a:t>
            </a:r>
          </a:p>
          <a:p>
            <a:endParaRPr lang="en-US" sz="2400" dirty="0"/>
          </a:p>
          <a:p>
            <a:r>
              <a:rPr lang="en-US" sz="2400" dirty="0"/>
              <a:t>Impact on real DL services</a:t>
            </a:r>
          </a:p>
          <a:p>
            <a:endParaRPr lang="en-US" sz="2400" dirty="0"/>
          </a:p>
          <a:p>
            <a:r>
              <a:rPr lang="en-US" sz="2400" dirty="0"/>
              <a:t>Defense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7C51D-1FBE-334F-8A9F-FE244E9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8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CEE5-2D37-2A4D-8910-DF9D1E81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AD43A"/>
                </a:solidFill>
              </a:rPr>
              <a:t>Background: Adversarial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176D-44CE-A54C-9C77-07FE56D1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Adversarial attack</a:t>
            </a:r>
          </a:p>
          <a:p>
            <a:pPr lvl="1"/>
            <a:r>
              <a:rPr lang="en-US" sz="2000" dirty="0"/>
              <a:t>Misclassify inputs by adding carefully engineered perturbation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F8BE7-DDF5-F34E-8B5D-13B0C02A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C231-E751-8B47-BED0-B4D6C708B20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A1D6E9-3C9F-E04F-8A66-98F792670278}"/>
                  </a:ext>
                </a:extLst>
              </p:cNvPr>
              <p:cNvSpPr txBox="1"/>
              <p:nvPr/>
            </p:nvSpPr>
            <p:spPr>
              <a:xfrm>
                <a:off x="4040996" y="3610364"/>
                <a:ext cx="757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A1D6E9-3C9F-E04F-8A66-98F792670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996" y="3610364"/>
                <a:ext cx="757964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46964C3-AB9E-5A4D-B816-F0C7ACDB7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620" y="3421123"/>
            <a:ext cx="846980" cy="78061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36062C6-BF37-FD46-95F5-97713A0701D6}"/>
              </a:ext>
            </a:extLst>
          </p:cNvPr>
          <p:cNvGrpSpPr/>
          <p:nvPr/>
        </p:nvGrpSpPr>
        <p:grpSpPr>
          <a:xfrm>
            <a:off x="5581243" y="3798186"/>
            <a:ext cx="2158749" cy="403549"/>
            <a:chOff x="5636898" y="2951687"/>
            <a:chExt cx="2158749" cy="40354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DDA68F-16F3-8645-BFAF-9BA9967B01DF}"/>
                </a:ext>
              </a:extLst>
            </p:cNvPr>
            <p:cNvCxnSpPr/>
            <p:nvPr/>
          </p:nvCxnSpPr>
          <p:spPr>
            <a:xfrm>
              <a:off x="5636898" y="2951687"/>
              <a:ext cx="21587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DEFCC8-E3A1-C546-A0DC-F56828F26199}"/>
                </a:ext>
              </a:extLst>
            </p:cNvPr>
            <p:cNvSpPr txBox="1"/>
            <p:nvPr/>
          </p:nvSpPr>
          <p:spPr>
            <a:xfrm>
              <a:off x="5852894" y="2955126"/>
              <a:ext cx="1726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Misclassified as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2DD40F9-A3D0-BA49-BED6-DF46AFCF4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070" y="3419956"/>
            <a:ext cx="778929" cy="7789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707AFAE-B7CF-A44D-A94A-662CB603A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44" y="3407880"/>
            <a:ext cx="780612" cy="780612"/>
          </a:xfrm>
          <a:prstGeom prst="rect">
            <a:avLst/>
          </a:prstGeom>
        </p:spPr>
      </p:pic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8C1C1A23-DAEE-6B47-9137-2D5A76615669}"/>
              </a:ext>
            </a:extLst>
          </p:cNvPr>
          <p:cNvSpPr/>
          <p:nvPr/>
        </p:nvSpPr>
        <p:spPr>
          <a:xfrm>
            <a:off x="4108893" y="4936848"/>
            <a:ext cx="2023282" cy="833900"/>
          </a:xfrm>
          <a:prstGeom prst="wedgeRectCallout">
            <a:avLst>
              <a:gd name="adj1" fmla="val 172"/>
              <a:gd name="adj2" fmla="val -1318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Imperceptible perturbation</a:t>
            </a:r>
          </a:p>
        </p:txBody>
      </p:sp>
    </p:spTree>
    <p:extLst>
      <p:ext uri="{BB962C8B-B14F-4D97-AF65-F5344CB8AC3E}">
        <p14:creationId xmlns:p14="http://schemas.microsoft.com/office/powerpoint/2010/main" val="25044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FEEDCC1-A762-F542-82A7-4AC3FEBAAF34}" vid="{6E7986DC-A5B1-AA43-A2AB-22519CE3CE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11681</TotalTime>
  <Words>850</Words>
  <Application>Microsoft Macintosh PowerPoint</Application>
  <PresentationFormat>Widescreen</PresentationFormat>
  <Paragraphs>256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华文中宋</vt:lpstr>
      <vt:lpstr>Arial</vt:lpstr>
      <vt:lpstr>Calibri</vt:lpstr>
      <vt:lpstr>Cambria Math</vt:lpstr>
      <vt:lpstr>Courier</vt:lpstr>
      <vt:lpstr>Gill Sans MT</vt:lpstr>
      <vt:lpstr>Office Theme</vt:lpstr>
      <vt:lpstr>With Great Training Comes Great Vulnerability: Practical Attacks against Transfer Learning</vt:lpstr>
      <vt:lpstr>Deep Learning is Data Hungry</vt:lpstr>
      <vt:lpstr>A Prevailing Solution: Transfer Learning</vt:lpstr>
      <vt:lpstr>Deep Learning 101</vt:lpstr>
      <vt:lpstr>Transfer Learning: Details</vt:lpstr>
      <vt:lpstr>Transfer Learning: Example</vt:lpstr>
      <vt:lpstr>Is Transfer Learning Safe?</vt:lpstr>
      <vt:lpstr>In This Talk</vt:lpstr>
      <vt:lpstr>Background: Adversarial Attack</vt:lpstr>
      <vt:lpstr>Attack Models of Prior Adversarial Attacks</vt:lpstr>
      <vt:lpstr>Our Attack Model</vt:lpstr>
      <vt:lpstr>Attack Methodology: Neuron Mimicry</vt:lpstr>
      <vt:lpstr>How to Compute Perturbation?</vt:lpstr>
      <vt:lpstr>Attack Effectiveness</vt:lpstr>
      <vt:lpstr>Attack in the Wild</vt:lpstr>
      <vt:lpstr>In This Talk</vt:lpstr>
      <vt:lpstr>Intuition: Make Student Unpredictable</vt:lpstr>
      <vt:lpstr>Effectiveness of Defense</vt:lpstr>
      <vt:lpstr>One More Thing</vt:lpstr>
      <vt:lpstr>Code, models, and datasets are available at https://github.com/bolunwang/translearn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Bolun Wang</dc:creator>
  <cp:lastModifiedBy>Bolun Wang</cp:lastModifiedBy>
  <cp:revision>1192</cp:revision>
  <cp:lastPrinted>2018-08-13T17:31:56Z</cp:lastPrinted>
  <dcterms:created xsi:type="dcterms:W3CDTF">2018-07-12T22:50:57Z</dcterms:created>
  <dcterms:modified xsi:type="dcterms:W3CDTF">2018-08-17T20:01:46Z</dcterms:modified>
</cp:coreProperties>
</file>