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1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2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263" r:id="rId1"/>
  </p:sldMasterIdLst>
  <p:notesMasterIdLst>
    <p:notesMasterId r:id="rId19"/>
  </p:notesMasterIdLst>
  <p:sldIdLst>
    <p:sldId id="256" r:id="rId2"/>
    <p:sldId id="340" r:id="rId3"/>
    <p:sldId id="257" r:id="rId4"/>
    <p:sldId id="338" r:id="rId5"/>
    <p:sldId id="341" r:id="rId6"/>
    <p:sldId id="339" r:id="rId7"/>
    <p:sldId id="302" r:id="rId8"/>
    <p:sldId id="313" r:id="rId9"/>
    <p:sldId id="307" r:id="rId10"/>
    <p:sldId id="306" r:id="rId11"/>
    <p:sldId id="310" r:id="rId12"/>
    <p:sldId id="312" r:id="rId13"/>
    <p:sldId id="334" r:id="rId14"/>
    <p:sldId id="335" r:id="rId15"/>
    <p:sldId id="336" r:id="rId16"/>
    <p:sldId id="337" r:id="rId17"/>
    <p:sldId id="34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740"/>
    <p:restoredTop sz="89747"/>
  </p:normalViewPr>
  <p:slideViewPr>
    <p:cSldViewPr snapToGrid="0" snapToObjects="1">
      <p:cViewPr varScale="1">
        <p:scale>
          <a:sx n="120" d="100"/>
          <a:sy n="120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Infected</c:v>
                </c:pt>
              </c:strCache>
            </c:strRef>
          </c:tx>
          <c:spPr>
            <a:pattFill prst="wdUpDiag">
              <a:fgClr>
                <a:schemeClr val="accent3"/>
              </a:fgClr>
              <a:bgClr>
                <a:schemeClr val="bg1"/>
              </a:bgClr>
            </a:pattFill>
            <a:ln w="3175">
              <a:solidFill>
                <a:schemeClr val="accent3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MNIST</c:v>
                </c:pt>
                <c:pt idx="1">
                  <c:v>GTSRB</c:v>
                </c:pt>
                <c:pt idx="2">
                  <c:v>YouTube
Face</c:v>
                </c:pt>
                <c:pt idx="3">
                  <c:v>PubFig</c:v>
                </c:pt>
                <c:pt idx="4">
                  <c:v>Trojan
Square</c:v>
                </c:pt>
                <c:pt idx="5">
                  <c:v>Trojan
Watermark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4.2785869999999999</c:v>
                </c:pt>
                <c:pt idx="1">
                  <c:v>3.5398070000000001</c:v>
                </c:pt>
                <c:pt idx="2">
                  <c:v>3.9083070000000002</c:v>
                </c:pt>
                <c:pt idx="3">
                  <c:v>4.1723080000000001</c:v>
                </c:pt>
                <c:pt idx="4">
                  <c:v>5.7504090000000003</c:v>
                </c:pt>
                <c:pt idx="5">
                  <c:v>3.659586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4-764C-9943-7D29B0ECC1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MNIST</c:v>
                </c:pt>
                <c:pt idx="1">
                  <c:v>GTSRB</c:v>
                </c:pt>
                <c:pt idx="2">
                  <c:v>YouTube
Face</c:v>
                </c:pt>
                <c:pt idx="3">
                  <c:v>PubFig</c:v>
                </c:pt>
                <c:pt idx="4">
                  <c:v>Trojan
Square</c:v>
                </c:pt>
                <c:pt idx="5">
                  <c:v>Trojan
Watermark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1.6900200000000001</c:v>
                </c:pt>
                <c:pt idx="1">
                  <c:v>1.649079</c:v>
                </c:pt>
                <c:pt idx="2">
                  <c:v>1.863415</c:v>
                </c:pt>
                <c:pt idx="3">
                  <c:v>1.4698329999999999</c:v>
                </c:pt>
                <c:pt idx="4">
                  <c:v>1.841029</c:v>
                </c:pt>
                <c:pt idx="5">
                  <c:v>1.841029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54-764C-9943-7D29B0ECC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926640"/>
        <c:axId val="525195664"/>
      </c:barChart>
      <c:catAx>
        <c:axId val="52492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pPr>
            <a:endParaRPr lang="en-US"/>
          </a:p>
        </c:txPr>
        <c:crossAx val="525195664"/>
        <c:crosses val="autoZero"/>
        <c:auto val="1"/>
        <c:lblAlgn val="ctr"/>
        <c:lblOffset val="100"/>
        <c:noMultiLvlLbl val="0"/>
      </c:catAx>
      <c:valAx>
        <c:axId val="525195664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dirty="0">
                    <a:latin typeface="SF Pro Display" pitchFamily="2" charset="0"/>
                  </a:rPr>
                  <a:t>Anomaly Index</a:t>
                </a:r>
              </a:p>
            </c:rich>
          </c:tx>
          <c:layout>
            <c:manualLayout>
              <c:xMode val="edge"/>
              <c:yMode val="edge"/>
              <c:x val="2.6586903165893064E-3"/>
              <c:y val="0.191428309877714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pPr>
            <a:endParaRPr lang="en-US"/>
          </a:p>
        </c:txPr>
        <c:crossAx val="52492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2831593112359"/>
          <c:y val="6.2561088398735809E-2"/>
          <c:w val="0.34204323072323917"/>
          <c:h val="0.1150479532384599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SF Pro Display" pitchFamily="2" charset="0"/>
              <a:ea typeface="SF Pro Display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4351677854309"/>
          <c:y val="0.16295251671912819"/>
          <c:w val="0.76775994198152375"/>
          <c:h val="0.701989073965997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12"/>
            <c:spPr>
              <a:noFill/>
              <a:ln w="2540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171.11</c:v>
                </c:pt>
                <c:pt idx="1">
                  <c:v>311.2353</c:v>
                </c:pt>
                <c:pt idx="2">
                  <c:v>574.23919999999998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B5-E643-9F83-F2BD67FE04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816688"/>
        <c:axId val="562119952"/>
      </c:scatterChart>
      <c:valAx>
        <c:axId val="56281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2119952"/>
        <c:crosses val="autoZero"/>
        <c:crossBetween val="midCat"/>
      </c:valAx>
      <c:valAx>
        <c:axId val="562119952"/>
        <c:scaling>
          <c:orientation val="minMax"/>
          <c:max val="4000"/>
        </c:scaling>
        <c:delete val="1"/>
        <c:axPos val="l"/>
        <c:numFmt formatCode="General" sourceLinked="1"/>
        <c:majorTickMark val="out"/>
        <c:minorTickMark val="none"/>
        <c:tickLblPos val="nextTo"/>
        <c:crossAx val="562816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F Pro Display" pitchFamily="2" charset="0"/>
          <a:ea typeface="SF Pro Display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13052219646475"/>
          <c:y val="0.16295251671912819"/>
          <c:w val="0.79618193732780995"/>
          <c:h val="0.701989073965997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Infected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12"/>
            <c:spPr>
              <a:noFill/>
              <a:ln w="2540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14.643136999999999</c:v>
                </c:pt>
                <c:pt idx="2">
                  <c:v>22.674510999999999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00-284F-A39F-0AD4A9E2F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816688"/>
        <c:axId val="562119952"/>
      </c:scatterChart>
      <c:valAx>
        <c:axId val="56281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2119952"/>
        <c:crosses val="autoZero"/>
        <c:crossBetween val="midCat"/>
      </c:valAx>
      <c:valAx>
        <c:axId val="562119952"/>
        <c:scaling>
          <c:orientation val="minMax"/>
          <c:max val="400"/>
        </c:scaling>
        <c:delete val="1"/>
        <c:axPos val="l"/>
        <c:numFmt formatCode="General" sourceLinked="1"/>
        <c:majorTickMark val="out"/>
        <c:minorTickMark val="none"/>
        <c:tickLblPos val="nextTo"/>
        <c:crossAx val="562816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706078661670498"/>
          <c:y val="0.21477791582033431"/>
          <c:w val="0.25654548340844441"/>
          <c:h val="8.9504164283789198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SF Pro Display" pitchFamily="2" charset="0"/>
              <a:ea typeface="SF Pro Display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F Pro Display" pitchFamily="2" charset="0"/>
          <a:ea typeface="SF Pro Display" pitchFamily="2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Sheet1!$A$2:$A$16</cx:f>
        <cx:lvl ptCount="15">
          <cx:pt idx="0">PubFig</cx:pt>
          <cx:pt idx="1">PubFig</cx:pt>
          <cx:pt idx="2">PubFig</cx:pt>
          <cx:pt idx="3">PubFig</cx:pt>
          <cx:pt idx="4">PubFig</cx:pt>
          <cx:pt idx="5">Trojan
Square</cx:pt>
          <cx:pt idx="6">Trojan
Square</cx:pt>
          <cx:pt idx="7">Trojan
Square</cx:pt>
          <cx:pt idx="8">Trojan
Square</cx:pt>
          <cx:pt idx="9">Trojan
Square</cx:pt>
          <cx:pt idx="10">Trojan
Watermark</cx:pt>
          <cx:pt idx="11">Trojan
Watermark</cx:pt>
          <cx:pt idx="12">Trojan
Watermark</cx:pt>
          <cx:pt idx="13">Trojan
Watermark</cx:pt>
          <cx:pt idx="14">Trojan
Watermark</cx:pt>
        </cx:lvl>
      </cx:strDim>
      <cx:numDim type="val">
        <cx:f>Sheet1!$B$2:$B$16</cx:f>
        <cx:lvl ptCount="15" formatCode="General">
          <cx:pt idx="0">535.79999999999995</cx:pt>
          <cx:pt idx="1">716.00999999999999</cx:pt>
          <cx:pt idx="2">815.57000000000005</cx:pt>
          <cx:pt idx="3">1007.51</cx:pt>
          <cx:pt idx="4">1206.01</cx:pt>
          <cx:pt idx="5">1338.4300000000001</cx:pt>
          <cx:pt idx="6">1815</cx:pt>
          <cx:pt idx="7">1983.0599999999999</cx:pt>
          <cx:pt idx="8">2187.4299999999998</cx:pt>
          <cx:pt idx="9">2856.3400000000001</cx:pt>
          <cx:pt idx="10">1389.22</cx:pt>
          <cx:pt idx="11">1802.9400000000001</cx:pt>
          <cx:pt idx="12">2056.0500000000002</cx:pt>
          <cx:pt idx="13">2403.1700000000001</cx:pt>
          <cx:pt idx="14">2995.7600000000002</cx:pt>
        </cx:lvl>
      </cx:numDim>
    </cx:data>
  </cx:chartData>
  <cx:chart>
    <cx:plotArea>
      <cx:plotAreaRegion>
        <cx:series layoutId="boxWhisker" uniqueId="{5E1BD8E4-C884-AE4A-BC3C-2B72CDC215F5}">
          <cx:tx>
            <cx:txData>
              <cx:f>Sheet1!$B$1</cx:f>
              <cx:v>Clean</cx:v>
            </cx:txData>
          </cx:tx>
          <cx:spPr>
            <a:solidFill>
              <a:schemeClr val="bg1"/>
            </a:solidFill>
            <a:ln w="19050">
              <a:solidFill>
                <a:schemeClr val="tx1"/>
              </a:solidFill>
            </a:ln>
          </cx:spPr>
          <cx:dataId val="0"/>
          <cx:layoutPr>
            <cx:visibility meanMarker="0" nonoutliers="0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pPr>
            <a:endParaRPr lang="en-US" sz="1400" b="0" i="0" u="none" strike="noStrike" baseline="0">
              <a:solidFill>
                <a:prstClr val="white"/>
              </a:solidFill>
              <a:latin typeface="SF Pro Display" pitchFamily="2" charset="0"/>
              <a:ea typeface="SF Pro Display" pitchFamily="2" charset="0"/>
            </a:endParaRPr>
          </a:p>
        </cx:txPr>
      </cx:axis>
      <cx:axis id="1">
        <cx:valScaling max="4000" min="0"/>
        <cx:majorGridlines>
          <cx:spPr>
            <a:ln w="3175">
              <a:solidFill>
                <a:schemeClr val="tx1"/>
              </a:solidFill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pPr>
            <a:endParaRPr lang="en-US" sz="1400" b="0" i="0" u="none" strike="noStrike" baseline="0">
              <a:solidFill>
                <a:srgbClr val="FFFFFF"/>
              </a:solidFill>
              <a:latin typeface="SF Pro Display" pitchFamily="2" charset="0"/>
              <a:ea typeface="SF Pro Display" pitchFamily="2" charset="0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Sheet1!$A$2:$A$16</cx:f>
        <cx:lvl ptCount="15">
          <cx:pt idx="0">MNIST</cx:pt>
          <cx:pt idx="1">MNIST</cx:pt>
          <cx:pt idx="2">MNIST</cx:pt>
          <cx:pt idx="3">MNIST</cx:pt>
          <cx:pt idx="4">MNIST</cx:pt>
          <cx:pt idx="5">GTSRB</cx:pt>
          <cx:pt idx="6">GTSRB</cx:pt>
          <cx:pt idx="7">GTSRB</cx:pt>
          <cx:pt idx="8">GTSRB</cx:pt>
          <cx:pt idx="9">GTSRB</cx:pt>
          <cx:pt idx="10">YouTube
Face</cx:pt>
          <cx:pt idx="11">YouTube
Face</cx:pt>
          <cx:pt idx="12">YouTube
Face</cx:pt>
          <cx:pt idx="13">YouTube
Face</cx:pt>
          <cx:pt idx="14">YouTube
Face</cx:pt>
        </cx:lvl>
      </cx:strDim>
      <cx:numDim type="val">
        <cx:f>Sheet1!$B$2:$B$16</cx:f>
        <cx:lvl ptCount="15" formatCode="General">
          <cx:pt idx="0">75.5</cx:pt>
          <cx:pt idx="1">84.209999999999994</cx:pt>
          <cx:pt idx="2">89.260000000000005</cx:pt>
          <cx:pt idx="3">101.42</cx:pt>
          <cx:pt idx="4">119.09</cx:pt>
          <cx:pt idx="5">43.159999999999997</cx:pt>
          <cx:pt idx="6">56.229999999999997</cx:pt>
          <cx:pt idx="7">65.950000000000003</cx:pt>
          <cx:pt idx="8">74.870000000000005</cx:pt>
          <cx:pt idx="9">103.87</cx:pt>
          <cx:pt idx="10">59.020000000000003</cx:pt>
          <cx:pt idx="11">127.73999999999999</cx:pt>
          <cx:pt idx="12">148.00999999999999</cx:pt>
          <cx:pt idx="13">169.09</cx:pt>
          <cx:pt idx="14">282.33999999999997</cx:pt>
        </cx:lvl>
      </cx:numDim>
    </cx:data>
  </cx:chartData>
  <cx:chart>
    <cx:plotArea>
      <cx:plotAreaRegion>
        <cx:series layoutId="boxWhisker" uniqueId="{5E1BD8E4-C884-AE4A-BC3C-2B72CDC215F5}">
          <cx:tx>
            <cx:txData>
              <cx:f>Sheet1!$B$1</cx:f>
              <cx:v>Uninfected</cx:v>
            </cx:txData>
          </cx:tx>
          <cx:spPr>
            <a:solidFill>
              <a:schemeClr val="bg1"/>
            </a:solidFill>
            <a:ln w="19050">
              <a:solidFill>
                <a:schemeClr val="tx1"/>
              </a:solidFill>
            </a:ln>
          </cx:spPr>
          <cx:dataId val="0"/>
          <cx:layoutPr>
            <cx:visibility meanMarker="0" nonoutliers="0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pPr>
            <a:endParaRPr lang="en-US" sz="1400" b="0" i="0" u="none" strike="noStrike" baseline="0">
              <a:solidFill>
                <a:prstClr val="white"/>
              </a:solidFill>
              <a:latin typeface="SF Pro Display" pitchFamily="2" charset="0"/>
              <a:ea typeface="SF Pro Display" pitchFamily="2" charset="0"/>
            </a:endParaRPr>
          </a:p>
        </cx:txPr>
      </cx:axis>
      <cx:axis id="1">
        <cx:valScaling max="400" min="0"/>
        <cx:title>
          <cx:tx>
            <cx:txData>
              <cx:v>L1 Norm of Trigger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>
                  <a:latin typeface="SF Pro Display" pitchFamily="2" charset="0"/>
                  <a:ea typeface="SF Pro Display" pitchFamily="2" charset="0"/>
                  <a:cs typeface="SF Pro Display" pitchFamily="2" charset="0"/>
                </a:defRPr>
              </a:pPr>
              <a:r>
                <a:rPr lang="en-US" sz="2000" b="0" i="0" u="none" strike="noStrike" baseline="0" dirty="0">
                  <a:solidFill>
                    <a:srgbClr val="FFFFFF"/>
                  </a:solidFill>
                  <a:latin typeface="SF Pro Display" pitchFamily="2" charset="0"/>
                  <a:ea typeface="SF Pro Display" pitchFamily="2" charset="0"/>
                </a:rPr>
                <a:t>L1 Norm of Trigger</a:t>
              </a:r>
            </a:p>
          </cx:txPr>
        </cx:title>
        <cx:majorGridlines>
          <cx:spPr>
            <a:ln w="3175">
              <a:solidFill>
                <a:schemeClr val="tx1"/>
              </a:solidFill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pPr>
            <a:endParaRPr lang="en-US" sz="1400" b="0" i="0" u="none" strike="noStrike" baseline="0">
              <a:solidFill>
                <a:srgbClr val="FFFFFF"/>
              </a:solidFill>
              <a:latin typeface="SF Pro Display" pitchFamily="2" charset="0"/>
              <a:ea typeface="SF Pro Display" pitchFamily="2" charset="0"/>
            </a:endParaRPr>
          </a:p>
        </cx:txPr>
      </cx:axis>
    </cx:plotArea>
    <cx:legend pos="t" align="ctr" overlay="1">
      <cx:spPr>
        <a:solidFill>
          <a:schemeClr val="bg1"/>
        </a:solidFill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>
              <a:latin typeface="SF Pro Display" pitchFamily="2" charset="0"/>
              <a:ea typeface="SF Pro Display" pitchFamily="2" charset="0"/>
              <a:cs typeface="SF Pro Display" pitchFamily="2" charset="0"/>
            </a:defRPr>
          </a:pPr>
          <a:endParaRPr lang="en-US" sz="1600" b="0" i="0" u="none" strike="noStrike" baseline="0">
            <a:solidFill>
              <a:srgbClr val="FFFFFF"/>
            </a:solidFill>
            <a:latin typeface="SF Pro Display" pitchFamily="2" charset="0"/>
            <a:ea typeface="SF Pro Display" pitchFamily="2" charset="0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/>
    </cs:fontRef>
    <cs:defRPr sz="1197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/>
    </cs:fontRef>
    <cs:defRPr sz="1197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/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/>
    </cs:fontRef>
    <cs:defRPr sz="1197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/>
    </cs:fontRef>
    <cs:defRPr sz="1197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/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7809E-CAD8-EE4B-91E4-9EDCAC8AFCE4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6C67-6844-2841-8AF6-61742A9B0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6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47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5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06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3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6C67-6844-2841-8AF6-61742A9B09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4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4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04B9-D83D-9544-AD01-E4D474218E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9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  <a:latin typeface="SF Pro Display" pitchFamily="2" charset="0"/>
                <a:ea typeface="SF Pro Display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F Pro Display" pitchFamily="2" charset="0"/>
                <a:ea typeface="SF Pro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F Pro Display" pitchFamily="2" charset="0"/>
                <a:ea typeface="SF Pro Display" pitchFamily="2" charset="0"/>
              </a:defRPr>
            </a:lvl1pPr>
          </a:lstStyle>
          <a:p>
            <a:fld id="{B4BD80BF-BADC-4E41-8AEE-3C7FD0F85512}" type="datetime1">
              <a:rPr lang="en-US" smtClean="0"/>
              <a:pPr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F Pro Display" pitchFamily="2" charset="0"/>
                <a:ea typeface="SF Pro Display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F Pro Display" pitchFamily="2" charset="0"/>
                <a:ea typeface="SF Pro Display" pitchFamily="2" charset="0"/>
              </a:defRPr>
            </a:lvl1pPr>
          </a:lstStyle>
          <a:p>
            <a:fld id="{076CC231-E751-8B47-BED0-B4D6C708B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6BA-313D-844E-B544-1B3D8860EBDB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76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6EFA-F367-5F49-BD01-430CE7C3D898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EBF-84CF-8644-A4FA-2099CE55B75E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C3DC-C6B7-EC4F-B782-ED7F3ECEE493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6868-2B95-1545-9C64-72D8BA08B490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76A7-CCF9-F342-870B-A29CB778197D}" type="datetime1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2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B59C-4353-684F-B333-066261921006}" type="datetime1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6477-C4BC-0D43-AA63-83D25B18ED1A}" type="datetime1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86F97-61EB-5F42-8399-9410BE6D683B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5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1D5A-BABE-0A4B-9EA9-D9FFE350D7ED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F Pro Display" pitchFamily="2" charset="0"/>
                <a:ea typeface="SF Pro Display" pitchFamily="2" charset="0"/>
              </a:defRPr>
            </a:lvl1pPr>
          </a:lstStyle>
          <a:p>
            <a:fld id="{964004F3-4C27-D14C-B9B8-5DD45FBE344F}" type="datetime1">
              <a:rPr lang="en-US" smtClean="0"/>
              <a:pPr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F Pro Display" pitchFamily="2" charset="0"/>
                <a:ea typeface="SF Pro Display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F Pro Display" pitchFamily="2" charset="0"/>
                <a:ea typeface="SF Pro Display" pitchFamily="2" charset="0"/>
              </a:defRPr>
            </a:lvl1pPr>
          </a:lstStyle>
          <a:p>
            <a:fld id="{076CC231-E751-8B47-BED0-B4D6C708B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0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/>
          </a:solidFill>
          <a:latin typeface="SF Pro Display" pitchFamily="2" charset="0"/>
          <a:ea typeface="SF Pro Display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F Pro Display" pitchFamily="2" charset="0"/>
          <a:ea typeface="SF Pro Display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F Pro Display" pitchFamily="2" charset="0"/>
          <a:ea typeface="SF Pro Display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F Pro Display" pitchFamily="2" charset="0"/>
          <a:ea typeface="SF Pro Display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F Pro Display" pitchFamily="2" charset="0"/>
          <a:ea typeface="SF Pro Display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F Pro Display" pitchFamily="2" charset="0"/>
          <a:ea typeface="SF Pro Display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26.png"/><Relationship Id="rId5" Type="http://schemas.openxmlformats.org/officeDocument/2006/relationships/image" Target="../media/image94.png"/><Relationship Id="rId10" Type="http://schemas.openxmlformats.org/officeDocument/2006/relationships/image" Target="../media/image25.png"/><Relationship Id="rId4" Type="http://schemas.openxmlformats.org/officeDocument/2006/relationships/image" Target="../media/image93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14/relationships/chartEx" Target="../charts/chartEx1.xml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2.xml"/><Relationship Id="rId5" Type="http://schemas.openxmlformats.org/officeDocument/2006/relationships/chart" Target="../charts/chart2.xml"/><Relationship Id="rId4" Type="http://schemas.openxmlformats.org/officeDocument/2006/relationships/image" Target="../media/image105.png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939D-9C04-5548-AE45-411F3EB55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452" y="1112423"/>
            <a:ext cx="10489096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F Pro Display" pitchFamily="2" charset="0"/>
                <a:ea typeface="SF Pro Display" pitchFamily="2" charset="0"/>
              </a:rPr>
              <a:t>Neural Cleanse: </a:t>
            </a:r>
            <a:br>
              <a:rPr lang="en-US" sz="4800" dirty="0">
                <a:latin typeface="SF Pro Display" pitchFamily="2" charset="0"/>
                <a:ea typeface="SF Pro Display" pitchFamily="2" charset="0"/>
              </a:rPr>
            </a:br>
            <a:r>
              <a:rPr lang="en-US" sz="4800" dirty="0">
                <a:latin typeface="SF Pro Display" pitchFamily="2" charset="0"/>
                <a:ea typeface="SF Pro Display" pitchFamily="2" charset="0"/>
              </a:rPr>
              <a:t>Identifying and Mitigating Backdoor Attacks in Neural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06C1E-A0EC-2741-9570-4B3722434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3229"/>
            <a:ext cx="6327913" cy="890449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SF Pro Display" pitchFamily="2" charset="0"/>
                <a:ea typeface="SF Pro Display" pitchFamily="2" charset="0"/>
              </a:rPr>
              <a:t>Bolun Wang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*, </a:t>
            </a:r>
            <a:r>
              <a:rPr lang="en-US" sz="2000" dirty="0" err="1">
                <a:latin typeface="SF Pro Display" pitchFamily="2" charset="0"/>
                <a:ea typeface="SF Pro Display" pitchFamily="2" charset="0"/>
              </a:rPr>
              <a:t>Yuanshun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 Yao, Shawn Shan, </a:t>
            </a:r>
            <a:r>
              <a:rPr lang="en-US" sz="2000" dirty="0" err="1">
                <a:latin typeface="SF Pro Display" pitchFamily="2" charset="0"/>
                <a:ea typeface="SF Pro Display" pitchFamily="2" charset="0"/>
              </a:rPr>
              <a:t>Huiying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 Li, </a:t>
            </a:r>
            <a:r>
              <a:rPr lang="en-US" sz="2000" dirty="0"/>
              <a:t>Bimal Viswanath</a:t>
            </a:r>
            <a:r>
              <a:rPr lang="en-US" sz="2000" baseline="30000" dirty="0"/>
              <a:t>§</a:t>
            </a:r>
            <a:r>
              <a:rPr lang="en-US" sz="2000" dirty="0"/>
              <a:t>, 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Haitao Zheng, Ben Y. </a:t>
            </a:r>
            <a:r>
              <a:rPr lang="en-US" sz="2000" dirty="0"/>
              <a:t>Zhao</a:t>
            </a:r>
            <a:endParaRPr lang="en-US" sz="2000" dirty="0"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7EF32A-B826-2B4C-B7A7-3E66C6350530}"/>
              </a:ext>
            </a:extLst>
          </p:cNvPr>
          <p:cNvSpPr txBox="1">
            <a:spLocks/>
          </p:cNvSpPr>
          <p:nvPr/>
        </p:nvSpPr>
        <p:spPr>
          <a:xfrm>
            <a:off x="1523998" y="5073678"/>
            <a:ext cx="6786521" cy="526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1" dirty="0"/>
              <a:t>University of Chicago, *UC Santa Barbara, </a:t>
            </a:r>
            <a:r>
              <a:rPr lang="en-US" sz="2000" i="1" baseline="30000" dirty="0"/>
              <a:t>§</a:t>
            </a:r>
            <a:r>
              <a:rPr lang="en-US" sz="2000" i="1" dirty="0"/>
              <a:t>Virginia Tech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52383ED-647A-0347-9332-9F7CB7B82CBE}"/>
              </a:ext>
            </a:extLst>
          </p:cNvPr>
          <p:cNvSpPr txBox="1">
            <a:spLocks/>
          </p:cNvSpPr>
          <p:nvPr/>
        </p:nvSpPr>
        <p:spPr>
          <a:xfrm>
            <a:off x="1523998" y="5599686"/>
            <a:ext cx="6786521" cy="526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bolunwang@cs.ucsb.edu</a:t>
            </a:r>
          </a:p>
        </p:txBody>
      </p:sp>
    </p:spTree>
    <p:extLst>
      <p:ext uri="{BB962C8B-B14F-4D97-AF65-F5344CB8AC3E}">
        <p14:creationId xmlns:p14="http://schemas.microsoft.com/office/powerpoint/2010/main" val="362972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E9DC7CCA-1671-6546-B5AE-87282C5B0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34" y="3743816"/>
            <a:ext cx="501614" cy="501614"/>
          </a:xfrm>
          <a:prstGeom prst="rect">
            <a:avLst/>
          </a:prstGeom>
        </p:spPr>
      </p:pic>
      <p:pic>
        <p:nvPicPr>
          <p:cNvPr id="16" name="Picture 1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8A0E31BF-25D5-F741-8437-6BFF6A6F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80" y="3922215"/>
            <a:ext cx="501614" cy="501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2FBF1-C0FB-D940-8C3F-27A6012A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Key Intuition of Detecting Backdoor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BB201-B759-6A4A-BE5A-DEB3A2CD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Definition of backdoor: misclassify </a:t>
            </a:r>
            <a:r>
              <a:rPr lang="en-US" sz="2400" i="1" dirty="0">
                <a:solidFill>
                  <a:schemeClr val="accent3"/>
                </a:solidFill>
              </a:rPr>
              <a:t>any</a:t>
            </a:r>
            <a:r>
              <a:rPr lang="en-US" sz="2400" dirty="0"/>
              <a:t> sample with trigger into the target label, </a:t>
            </a:r>
            <a:r>
              <a:rPr lang="en-US" sz="2400" i="1" dirty="0">
                <a:solidFill>
                  <a:schemeClr val="accent3"/>
                </a:solidFill>
              </a:rPr>
              <a:t>regardless</a:t>
            </a:r>
            <a:r>
              <a:rPr lang="en-US" sz="2400" dirty="0"/>
              <a:t> of its original label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0F9BD-02BA-5745-BA1E-E32E4AA7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9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BDF6E0-ECEC-2C4E-994E-843663C6FF60}"/>
              </a:ext>
            </a:extLst>
          </p:cNvPr>
          <p:cNvCxnSpPr>
            <a:cxnSpLocks/>
          </p:cNvCxnSpPr>
          <p:nvPr/>
        </p:nvCxnSpPr>
        <p:spPr>
          <a:xfrm>
            <a:off x="847611" y="4529859"/>
            <a:ext cx="37815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4D24E8-271C-5C42-8EE2-D685F99520DC}"/>
              </a:ext>
            </a:extLst>
          </p:cNvPr>
          <p:cNvSpPr txBox="1"/>
          <p:nvPr/>
        </p:nvSpPr>
        <p:spPr>
          <a:xfrm>
            <a:off x="4193899" y="4592337"/>
            <a:ext cx="1098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</a:rPr>
              <a:t>Normal</a:t>
            </a:r>
          </a:p>
          <a:p>
            <a:pPr algn="ctr"/>
            <a:r>
              <a:rPr lang="en-US" sz="1600" dirty="0">
                <a:latin typeface="SF Pro Display" pitchFamily="2" charset="0"/>
              </a:rPr>
              <a:t>Dimension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8469BA5-C733-CC40-811C-3A1B91C6CD2E}"/>
              </a:ext>
            </a:extLst>
          </p:cNvPr>
          <p:cNvGrpSpPr/>
          <p:nvPr/>
        </p:nvGrpSpPr>
        <p:grpSpPr>
          <a:xfrm>
            <a:off x="1085634" y="4466954"/>
            <a:ext cx="861225" cy="120140"/>
            <a:chOff x="1138473" y="4395479"/>
            <a:chExt cx="861225" cy="1201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1DA294-70E0-5849-A397-B8DC851754BC}"/>
                </a:ext>
              </a:extLst>
            </p:cNvPr>
            <p:cNvSpPr/>
            <p:nvPr/>
          </p:nvSpPr>
          <p:spPr>
            <a:xfrm>
              <a:off x="1138473" y="439547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21B741-0DF0-4A49-B270-9C281A273A49}"/>
                </a:ext>
              </a:extLst>
            </p:cNvPr>
            <p:cNvSpPr/>
            <p:nvPr/>
          </p:nvSpPr>
          <p:spPr>
            <a:xfrm>
              <a:off x="1510068" y="439547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122CA79-381B-D14C-9593-2E1C5CD3E89D}"/>
                </a:ext>
              </a:extLst>
            </p:cNvPr>
            <p:cNvSpPr/>
            <p:nvPr/>
          </p:nvSpPr>
          <p:spPr>
            <a:xfrm>
              <a:off x="1659190" y="439547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B528C8-1D7E-3048-831E-3E6689686DD2}"/>
                </a:ext>
              </a:extLst>
            </p:cNvPr>
            <p:cNvSpPr/>
            <p:nvPr/>
          </p:nvSpPr>
          <p:spPr>
            <a:xfrm>
              <a:off x="1280289" y="439547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06AA23-6FB6-C348-AD76-7E69A1E368E3}"/>
                </a:ext>
              </a:extLst>
            </p:cNvPr>
            <p:cNvSpPr/>
            <p:nvPr/>
          </p:nvSpPr>
          <p:spPr>
            <a:xfrm>
              <a:off x="1879558" y="439547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087E047-9029-A94A-8CDA-CB9724EEF72D}"/>
              </a:ext>
            </a:extLst>
          </p:cNvPr>
          <p:cNvGrpSpPr/>
          <p:nvPr/>
        </p:nvGrpSpPr>
        <p:grpSpPr>
          <a:xfrm>
            <a:off x="2168942" y="4466954"/>
            <a:ext cx="908176" cy="128621"/>
            <a:chOff x="2221781" y="4395479"/>
            <a:chExt cx="908176" cy="128621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14864305-EB65-2B44-999D-10E13194DBBA}"/>
                </a:ext>
              </a:extLst>
            </p:cNvPr>
            <p:cNvSpPr/>
            <p:nvPr/>
          </p:nvSpPr>
          <p:spPr>
            <a:xfrm>
              <a:off x="2221781" y="4403960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4B033095-D71E-7541-8648-40F98A189EC5}"/>
                </a:ext>
              </a:extLst>
            </p:cNvPr>
            <p:cNvSpPr/>
            <p:nvPr/>
          </p:nvSpPr>
          <p:spPr>
            <a:xfrm>
              <a:off x="2760729" y="440252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66F578B8-01E4-4B4B-A845-2A7372895B0F}"/>
                </a:ext>
              </a:extLst>
            </p:cNvPr>
            <p:cNvSpPr/>
            <p:nvPr/>
          </p:nvSpPr>
          <p:spPr>
            <a:xfrm>
              <a:off x="2418476" y="440252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8265F967-63BE-914F-965D-AC47CDA3564D}"/>
                </a:ext>
              </a:extLst>
            </p:cNvPr>
            <p:cNvSpPr/>
            <p:nvPr/>
          </p:nvSpPr>
          <p:spPr>
            <a:xfrm>
              <a:off x="2653354" y="440252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9420F608-F439-304B-B114-08B475DE7E42}"/>
                </a:ext>
              </a:extLst>
            </p:cNvPr>
            <p:cNvSpPr/>
            <p:nvPr/>
          </p:nvSpPr>
          <p:spPr>
            <a:xfrm>
              <a:off x="2990595" y="4395479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5EF6056-E591-6D4C-88A7-E0F581EC912C}"/>
              </a:ext>
            </a:extLst>
          </p:cNvPr>
          <p:cNvGrpSpPr/>
          <p:nvPr/>
        </p:nvGrpSpPr>
        <p:grpSpPr>
          <a:xfrm>
            <a:off x="3296207" y="4473999"/>
            <a:ext cx="911807" cy="120140"/>
            <a:chOff x="3349046" y="4402524"/>
            <a:chExt cx="911807" cy="12014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E32109-BD9B-9F45-8346-A4D6A51772F3}"/>
                </a:ext>
              </a:extLst>
            </p:cNvPr>
            <p:cNvSpPr/>
            <p:nvPr/>
          </p:nvSpPr>
          <p:spPr>
            <a:xfrm>
              <a:off x="4143917" y="4405728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9948B0-5DC3-C14E-A560-8AF05BF26840}"/>
                </a:ext>
              </a:extLst>
            </p:cNvPr>
            <p:cNvSpPr/>
            <p:nvPr/>
          </p:nvSpPr>
          <p:spPr>
            <a:xfrm>
              <a:off x="3349046" y="4404126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3D1C6E-3201-5046-B9B9-D3FF323C664D}"/>
                </a:ext>
              </a:extLst>
            </p:cNvPr>
            <p:cNvSpPr/>
            <p:nvPr/>
          </p:nvSpPr>
          <p:spPr>
            <a:xfrm>
              <a:off x="3712344" y="4405728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449084-2A2E-E445-97D6-2DAAEA4403CA}"/>
                </a:ext>
              </a:extLst>
            </p:cNvPr>
            <p:cNvSpPr/>
            <p:nvPr/>
          </p:nvSpPr>
          <p:spPr>
            <a:xfrm>
              <a:off x="3527009" y="4402524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60975D-0171-ED48-B381-29FBEAFCEFA0}"/>
                </a:ext>
              </a:extLst>
            </p:cNvPr>
            <p:cNvSpPr/>
            <p:nvPr/>
          </p:nvSpPr>
          <p:spPr>
            <a:xfrm>
              <a:off x="3917864" y="4403226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4BDF5C-E41E-964F-AE44-1F64C84D0962}"/>
              </a:ext>
            </a:extLst>
          </p:cNvPr>
          <p:cNvCxnSpPr>
            <a:cxnSpLocks/>
          </p:cNvCxnSpPr>
          <p:nvPr/>
        </p:nvCxnSpPr>
        <p:spPr>
          <a:xfrm flipV="1">
            <a:off x="2075593" y="4072770"/>
            <a:ext cx="0" cy="74664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C0E9A7-F2CF-F54C-A8C6-931FBC93E84C}"/>
              </a:ext>
            </a:extLst>
          </p:cNvPr>
          <p:cNvCxnSpPr>
            <a:cxnSpLocks/>
          </p:cNvCxnSpPr>
          <p:nvPr/>
        </p:nvCxnSpPr>
        <p:spPr>
          <a:xfrm flipV="1">
            <a:off x="3176899" y="4072769"/>
            <a:ext cx="0" cy="74664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7465317-23A1-4B4C-90D2-E8AF5AFBD432}"/>
              </a:ext>
            </a:extLst>
          </p:cNvPr>
          <p:cNvSpPr txBox="1"/>
          <p:nvPr/>
        </p:nvSpPr>
        <p:spPr>
          <a:xfrm>
            <a:off x="1338002" y="3962760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6B51CA-A126-F44F-BE71-476A34675CF7}"/>
              </a:ext>
            </a:extLst>
          </p:cNvPr>
          <p:cNvSpPr txBox="1"/>
          <p:nvPr/>
        </p:nvSpPr>
        <p:spPr>
          <a:xfrm>
            <a:off x="2445525" y="3965463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B85E6E-ECF8-B648-88AE-8CE8DF466328}"/>
              </a:ext>
            </a:extLst>
          </p:cNvPr>
          <p:cNvSpPr txBox="1"/>
          <p:nvPr/>
        </p:nvSpPr>
        <p:spPr>
          <a:xfrm>
            <a:off x="3570212" y="3962760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C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4DB680-E0F3-2B40-9E53-3E8C06491EEA}"/>
              </a:ext>
            </a:extLst>
          </p:cNvPr>
          <p:cNvGrpSpPr/>
          <p:nvPr/>
        </p:nvGrpSpPr>
        <p:grpSpPr>
          <a:xfrm>
            <a:off x="2080898" y="5005708"/>
            <a:ext cx="2091066" cy="144586"/>
            <a:chOff x="2784710" y="2985476"/>
            <a:chExt cx="2091066" cy="1445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227668F-B65F-2741-AC9B-503ACCA5F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9610" y="3057769"/>
              <a:ext cx="2086166" cy="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00E1C57-4AD9-E64C-8690-F71122493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5776" y="2985477"/>
              <a:ext cx="0" cy="144585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A606145-2110-184C-8DB8-7159F6B9A5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4710" y="2985476"/>
              <a:ext cx="0" cy="144585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AC0D10-36E8-A84F-B675-3116F06EFF86}"/>
                  </a:ext>
                </a:extLst>
              </p:cNvPr>
              <p:cNvSpPr txBox="1"/>
              <p:nvPr/>
            </p:nvSpPr>
            <p:spPr>
              <a:xfrm>
                <a:off x="1451229" y="5129884"/>
                <a:ext cx="33435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SF Pro Display" pitchFamily="2" charset="0"/>
                  </a:rPr>
                  <a:t>Minimum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SF Pro Display" pitchFamily="2" charset="0"/>
                  </a:rPr>
                  <a:t> needed to misclassify all samples into A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AAC0D10-36E8-A84F-B675-3116F06EF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229" y="5129884"/>
                <a:ext cx="3343587" cy="707886"/>
              </a:xfrm>
              <a:prstGeom prst="rect">
                <a:avLst/>
              </a:prstGeom>
              <a:blipFill>
                <a:blip r:embed="rId4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FBBE060D-7591-F248-8A00-FB6309E65C7A}"/>
              </a:ext>
            </a:extLst>
          </p:cNvPr>
          <p:cNvSpPr txBox="1"/>
          <p:nvPr/>
        </p:nvSpPr>
        <p:spPr>
          <a:xfrm>
            <a:off x="2033489" y="2728528"/>
            <a:ext cx="153118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Clean model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FE37DE-9F28-2E4C-8DA8-A08F65534B25}"/>
              </a:ext>
            </a:extLst>
          </p:cNvPr>
          <p:cNvCxnSpPr>
            <a:cxnSpLocks/>
          </p:cNvCxnSpPr>
          <p:nvPr/>
        </p:nvCxnSpPr>
        <p:spPr>
          <a:xfrm>
            <a:off x="5767128" y="4528996"/>
            <a:ext cx="37815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8414386-EC8F-6342-A7B8-7882E5C2E84D}"/>
              </a:ext>
            </a:extLst>
          </p:cNvPr>
          <p:cNvSpPr txBox="1"/>
          <p:nvPr/>
        </p:nvSpPr>
        <p:spPr>
          <a:xfrm>
            <a:off x="8975916" y="4591474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</a:rPr>
              <a:t>Normal</a:t>
            </a:r>
          </a:p>
          <a:p>
            <a:pPr algn="ctr"/>
            <a:r>
              <a:rPr lang="en-US" sz="1600" dirty="0">
                <a:latin typeface="SF Pro Display" pitchFamily="2" charset="0"/>
              </a:rPr>
              <a:t>Dimension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F5DCF3-5303-1144-8F92-8C2AD8EA79AF}"/>
              </a:ext>
            </a:extLst>
          </p:cNvPr>
          <p:cNvGrpSpPr/>
          <p:nvPr/>
        </p:nvGrpSpPr>
        <p:grpSpPr>
          <a:xfrm>
            <a:off x="6005151" y="4466091"/>
            <a:ext cx="861225" cy="120140"/>
            <a:chOff x="6005151" y="4405009"/>
            <a:chExt cx="861225" cy="12014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D944DFD-FFD8-C74F-9CD4-82F6F6372A09}"/>
                </a:ext>
              </a:extLst>
            </p:cNvPr>
            <p:cNvSpPr/>
            <p:nvPr/>
          </p:nvSpPr>
          <p:spPr>
            <a:xfrm>
              <a:off x="6005151" y="440500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3FA1322-3634-5549-B732-BD47B1B6E8A4}"/>
                </a:ext>
              </a:extLst>
            </p:cNvPr>
            <p:cNvSpPr/>
            <p:nvPr/>
          </p:nvSpPr>
          <p:spPr>
            <a:xfrm>
              <a:off x="6376746" y="440500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9E9C667-A640-054C-8DAA-DC85297DE994}"/>
                </a:ext>
              </a:extLst>
            </p:cNvPr>
            <p:cNvSpPr/>
            <p:nvPr/>
          </p:nvSpPr>
          <p:spPr>
            <a:xfrm>
              <a:off x="6525868" y="440500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CC8CECA-680F-7546-98A9-FEF256AA7801}"/>
                </a:ext>
              </a:extLst>
            </p:cNvPr>
            <p:cNvSpPr/>
            <p:nvPr/>
          </p:nvSpPr>
          <p:spPr>
            <a:xfrm>
              <a:off x="6146967" y="440500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182EDE9-D79A-2449-BF91-BAD1A7D70DBF}"/>
                </a:ext>
              </a:extLst>
            </p:cNvPr>
            <p:cNvSpPr/>
            <p:nvPr/>
          </p:nvSpPr>
          <p:spPr>
            <a:xfrm>
              <a:off x="6746236" y="4405009"/>
              <a:ext cx="120140" cy="1201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0161E-D501-C54C-B0D6-7B0DC9A946AE}"/>
              </a:ext>
            </a:extLst>
          </p:cNvPr>
          <p:cNvGrpSpPr/>
          <p:nvPr/>
        </p:nvGrpSpPr>
        <p:grpSpPr>
          <a:xfrm>
            <a:off x="7088459" y="4466091"/>
            <a:ext cx="908176" cy="128621"/>
            <a:chOff x="7088459" y="4405009"/>
            <a:chExt cx="908176" cy="128621"/>
          </a:xfrm>
        </p:grpSpPr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380D816F-9EC1-1344-9006-2320F519CC4F}"/>
                </a:ext>
              </a:extLst>
            </p:cNvPr>
            <p:cNvSpPr/>
            <p:nvPr/>
          </p:nvSpPr>
          <p:spPr>
            <a:xfrm>
              <a:off x="7088459" y="4413490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F912400F-8D50-7E4B-BA83-1A31840BD8C4}"/>
                </a:ext>
              </a:extLst>
            </p:cNvPr>
            <p:cNvSpPr/>
            <p:nvPr/>
          </p:nvSpPr>
          <p:spPr>
            <a:xfrm>
              <a:off x="7627407" y="441205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6B628941-CE86-6648-94A2-9E2ECC89ED91}"/>
                </a:ext>
              </a:extLst>
            </p:cNvPr>
            <p:cNvSpPr/>
            <p:nvPr/>
          </p:nvSpPr>
          <p:spPr>
            <a:xfrm>
              <a:off x="7285154" y="441205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6E566C4C-2E11-9249-B010-43AC505FD567}"/>
                </a:ext>
              </a:extLst>
            </p:cNvPr>
            <p:cNvSpPr/>
            <p:nvPr/>
          </p:nvSpPr>
          <p:spPr>
            <a:xfrm>
              <a:off x="7520032" y="4412054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F46303C3-DCF3-5242-A753-662F6F3BBD56}"/>
                </a:ext>
              </a:extLst>
            </p:cNvPr>
            <p:cNvSpPr/>
            <p:nvPr/>
          </p:nvSpPr>
          <p:spPr>
            <a:xfrm>
              <a:off x="7857273" y="4405009"/>
              <a:ext cx="139362" cy="1201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82EA5C-B972-B745-BD40-AD60A837F805}"/>
              </a:ext>
            </a:extLst>
          </p:cNvPr>
          <p:cNvGrpSpPr/>
          <p:nvPr/>
        </p:nvGrpSpPr>
        <p:grpSpPr>
          <a:xfrm>
            <a:off x="8215724" y="4473136"/>
            <a:ext cx="911807" cy="120140"/>
            <a:chOff x="8215724" y="4412054"/>
            <a:chExt cx="911807" cy="12014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8FDC31D-C2EF-824A-88FF-FE496A170629}"/>
                </a:ext>
              </a:extLst>
            </p:cNvPr>
            <p:cNvSpPr/>
            <p:nvPr/>
          </p:nvSpPr>
          <p:spPr>
            <a:xfrm>
              <a:off x="9010595" y="4415258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B8C056-9BFF-7143-A4A5-555A6FDFA394}"/>
                </a:ext>
              </a:extLst>
            </p:cNvPr>
            <p:cNvSpPr/>
            <p:nvPr/>
          </p:nvSpPr>
          <p:spPr>
            <a:xfrm>
              <a:off x="8215724" y="4413656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200DE2D-6547-A743-B922-F54834AE15D5}"/>
                </a:ext>
              </a:extLst>
            </p:cNvPr>
            <p:cNvSpPr/>
            <p:nvPr/>
          </p:nvSpPr>
          <p:spPr>
            <a:xfrm>
              <a:off x="8579022" y="4415258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0BE868A-7AD0-DA46-BDB2-761769528BC9}"/>
                </a:ext>
              </a:extLst>
            </p:cNvPr>
            <p:cNvSpPr/>
            <p:nvPr/>
          </p:nvSpPr>
          <p:spPr>
            <a:xfrm>
              <a:off x="8393687" y="4412054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17B0F7-7DEF-4144-977F-A8958370C7A0}"/>
                </a:ext>
              </a:extLst>
            </p:cNvPr>
            <p:cNvSpPr/>
            <p:nvPr/>
          </p:nvSpPr>
          <p:spPr>
            <a:xfrm>
              <a:off x="8784542" y="4412756"/>
              <a:ext cx="116936" cy="1169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62C3E66-FB2E-A147-8532-9940BA49D928}"/>
              </a:ext>
            </a:extLst>
          </p:cNvPr>
          <p:cNvSpPr txBox="1"/>
          <p:nvPr/>
        </p:nvSpPr>
        <p:spPr>
          <a:xfrm>
            <a:off x="6265014" y="3789512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61D99A-D1ED-174D-B41A-2D0CB991588A}"/>
              </a:ext>
            </a:extLst>
          </p:cNvPr>
          <p:cNvSpPr txBox="1"/>
          <p:nvPr/>
        </p:nvSpPr>
        <p:spPr>
          <a:xfrm>
            <a:off x="7424444" y="463656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B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4941B7-B58C-CC4D-9A60-FE8B5C866E4F}"/>
              </a:ext>
            </a:extLst>
          </p:cNvPr>
          <p:cNvSpPr txBox="1"/>
          <p:nvPr/>
        </p:nvSpPr>
        <p:spPr>
          <a:xfrm>
            <a:off x="8485034" y="4636566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C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39F0BC-2F09-2340-9354-9A5332D57213}"/>
              </a:ext>
            </a:extLst>
          </p:cNvPr>
          <p:cNvGrpSpPr/>
          <p:nvPr/>
        </p:nvGrpSpPr>
        <p:grpSpPr>
          <a:xfrm rot="5400000">
            <a:off x="9499681" y="4302296"/>
            <a:ext cx="306564" cy="144586"/>
            <a:chOff x="4569212" y="2985476"/>
            <a:chExt cx="306564" cy="144586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A71BF66-282E-5843-996B-CF97C028DD3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722494" y="2904487"/>
              <a:ext cx="0" cy="306564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86FE812-0504-6D4F-8C65-B5266ECB1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5776" y="2985477"/>
              <a:ext cx="0" cy="144585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782718A-D4CC-DB45-A1B6-83E362190F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282" y="2985476"/>
              <a:ext cx="0" cy="144585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641BECF-001B-9D4E-9456-F08CD9849F12}"/>
                  </a:ext>
                </a:extLst>
              </p:cNvPr>
              <p:cNvSpPr txBox="1"/>
              <p:nvPr/>
            </p:nvSpPr>
            <p:spPr>
              <a:xfrm>
                <a:off x="9424168" y="3423168"/>
                <a:ext cx="234775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SF Pro Display" pitchFamily="2" charset="0"/>
                  </a:rPr>
                  <a:t>Minimum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SF Pro Display" pitchFamily="2" charset="0"/>
                  </a:rPr>
                  <a:t> needed to misclassify all samples into A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641BECF-001B-9D4E-9456-F08CD9849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168" y="3423168"/>
                <a:ext cx="2347758" cy="1015663"/>
              </a:xfrm>
              <a:prstGeom prst="rect">
                <a:avLst/>
              </a:prstGeom>
              <a:blipFill>
                <a:blip r:embed="rId5"/>
                <a:stretch>
                  <a:fillRect t="-3704" r="-215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2089441A-2D75-A64F-A11F-E48169393D1C}"/>
              </a:ext>
            </a:extLst>
          </p:cNvPr>
          <p:cNvSpPr txBox="1"/>
          <p:nvPr/>
        </p:nvSpPr>
        <p:spPr>
          <a:xfrm>
            <a:off x="7427972" y="2693360"/>
            <a:ext cx="178927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SF Pro Display" pitchFamily="2" charset="0"/>
              </a:rPr>
              <a:t>Infected model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D873AC-1D0E-1244-AE6E-6FAEFB733C6F}"/>
              </a:ext>
            </a:extLst>
          </p:cNvPr>
          <p:cNvGrpSpPr/>
          <p:nvPr/>
        </p:nvGrpSpPr>
        <p:grpSpPr>
          <a:xfrm>
            <a:off x="6990870" y="4222541"/>
            <a:ext cx="2400062" cy="596008"/>
            <a:chOff x="6990870" y="4161459"/>
            <a:chExt cx="2400062" cy="59600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E2D059A-0828-F243-9991-2BAA20799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5110" y="4161459"/>
              <a:ext cx="0" cy="5960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C0E68A0-E123-2D4A-8966-1DB971D17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6416" y="4161459"/>
              <a:ext cx="0" cy="59600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D749A97-B10C-174D-A92D-FD6997A12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0870" y="4161459"/>
              <a:ext cx="2400062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DEB786-FF96-6F4D-8C86-4326C84F9842}"/>
              </a:ext>
            </a:extLst>
          </p:cNvPr>
          <p:cNvGrpSpPr/>
          <p:nvPr/>
        </p:nvGrpSpPr>
        <p:grpSpPr>
          <a:xfrm>
            <a:off x="7092890" y="3861530"/>
            <a:ext cx="2036243" cy="127022"/>
            <a:chOff x="7969129" y="4398314"/>
            <a:chExt cx="2036243" cy="127022"/>
          </a:xfrm>
          <a:solidFill>
            <a:schemeClr val="tx1">
              <a:lumMod val="65000"/>
            </a:schemeClr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3641135-E64C-7C4E-857A-DA8605921786}"/>
                </a:ext>
              </a:extLst>
            </p:cNvPr>
            <p:cNvSpPr/>
            <p:nvPr/>
          </p:nvSpPr>
          <p:spPr>
            <a:xfrm>
              <a:off x="7969129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DA1DBC9-8613-F741-9E00-20A40A0E4FB6}"/>
                </a:ext>
              </a:extLst>
            </p:cNvPr>
            <p:cNvSpPr/>
            <p:nvPr/>
          </p:nvSpPr>
          <p:spPr>
            <a:xfrm>
              <a:off x="8169020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810F1B6-9298-9844-9E05-003F1CC97E58}"/>
                </a:ext>
              </a:extLst>
            </p:cNvPr>
            <p:cNvSpPr/>
            <p:nvPr/>
          </p:nvSpPr>
          <p:spPr>
            <a:xfrm>
              <a:off x="8400730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F024922-22DD-5C47-AB91-A761D7A4CF69}"/>
                </a:ext>
              </a:extLst>
            </p:cNvPr>
            <p:cNvSpPr/>
            <p:nvPr/>
          </p:nvSpPr>
          <p:spPr>
            <a:xfrm>
              <a:off x="8507537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79FF96B-5700-4D49-99B4-F729B8E4BD0F}"/>
                </a:ext>
              </a:extLst>
            </p:cNvPr>
            <p:cNvSpPr/>
            <p:nvPr/>
          </p:nvSpPr>
          <p:spPr>
            <a:xfrm>
              <a:off x="8736004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1887754-967C-6546-975F-4A6CEBD2BF9D}"/>
                </a:ext>
              </a:extLst>
            </p:cNvPr>
            <p:cNvSpPr/>
            <p:nvPr/>
          </p:nvSpPr>
          <p:spPr>
            <a:xfrm>
              <a:off x="9084611" y="440252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EBA12C6-CA5B-AC47-B7EB-BBF3EFB29A73}"/>
                </a:ext>
              </a:extLst>
            </p:cNvPr>
            <p:cNvSpPr/>
            <p:nvPr/>
          </p:nvSpPr>
          <p:spPr>
            <a:xfrm>
              <a:off x="9267360" y="4405196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F54FBAF-8A31-9743-A4D0-797861567329}"/>
                </a:ext>
              </a:extLst>
            </p:cNvPr>
            <p:cNvSpPr/>
            <p:nvPr/>
          </p:nvSpPr>
          <p:spPr>
            <a:xfrm>
              <a:off x="9450109" y="439831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9D257A4-DAFB-2C4A-A68B-D19C31DC8032}"/>
                </a:ext>
              </a:extLst>
            </p:cNvPr>
            <p:cNvSpPr/>
            <p:nvPr/>
          </p:nvSpPr>
          <p:spPr>
            <a:xfrm>
              <a:off x="9656645" y="4398314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77FCE89-A31E-9246-B442-A86BEA3B33F3}"/>
                </a:ext>
              </a:extLst>
            </p:cNvPr>
            <p:cNvSpPr/>
            <p:nvPr/>
          </p:nvSpPr>
          <p:spPr>
            <a:xfrm>
              <a:off x="9885232" y="4399899"/>
              <a:ext cx="120140" cy="120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4499E0C-D74E-3E4C-A222-7CA25075AC8A}"/>
              </a:ext>
            </a:extLst>
          </p:cNvPr>
          <p:cNvCxnSpPr>
            <a:cxnSpLocks/>
          </p:cNvCxnSpPr>
          <p:nvPr/>
        </p:nvCxnSpPr>
        <p:spPr>
          <a:xfrm flipV="1">
            <a:off x="5895146" y="3636772"/>
            <a:ext cx="0" cy="11690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B2CD1E43-3641-744E-B6B2-199EDC8BE9D8}"/>
              </a:ext>
            </a:extLst>
          </p:cNvPr>
          <p:cNvSpPr txBox="1"/>
          <p:nvPr/>
        </p:nvSpPr>
        <p:spPr>
          <a:xfrm>
            <a:off x="5345956" y="3068876"/>
            <a:ext cx="1098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</a:rPr>
              <a:t>Trigger</a:t>
            </a:r>
          </a:p>
          <a:p>
            <a:pPr algn="ctr"/>
            <a:r>
              <a:rPr lang="en-US" sz="1600" dirty="0">
                <a:latin typeface="SF Pro Display" pitchFamily="2" charset="0"/>
              </a:rPr>
              <a:t>Dimension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1734273-7B29-C142-B534-9AD67B10E165}"/>
              </a:ext>
            </a:extLst>
          </p:cNvPr>
          <p:cNvCxnSpPr>
            <a:cxnSpLocks/>
          </p:cNvCxnSpPr>
          <p:nvPr/>
        </p:nvCxnSpPr>
        <p:spPr>
          <a:xfrm flipV="1">
            <a:off x="5318654" y="2733817"/>
            <a:ext cx="0" cy="2804887"/>
          </a:xfrm>
          <a:prstGeom prst="straightConnector1">
            <a:avLst/>
          </a:prstGeom>
          <a:ln w="12700" cap="rnd">
            <a:solidFill>
              <a:schemeClr val="tx1"/>
            </a:solidFill>
            <a:prstDash val="sysDot"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5CA2FD0-912F-6548-8705-B10DDFA93AC0}"/>
              </a:ext>
            </a:extLst>
          </p:cNvPr>
          <p:cNvSpPr txBox="1"/>
          <p:nvPr/>
        </p:nvSpPr>
        <p:spPr>
          <a:xfrm>
            <a:off x="6995110" y="3427049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F Pro Display" pitchFamily="2" charset="0"/>
              </a:rPr>
              <a:t>Adversarial samples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4C48155-FDBA-764E-9998-F288E6A8FCC8}"/>
              </a:ext>
            </a:extLst>
          </p:cNvPr>
          <p:cNvSpPr txBox="1"/>
          <p:nvPr/>
        </p:nvSpPr>
        <p:spPr>
          <a:xfrm>
            <a:off x="5480472" y="5312613"/>
            <a:ext cx="587603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Intuition: In an infected model, it requires </a:t>
            </a:r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much smaller modification </a:t>
            </a:r>
            <a:r>
              <a:rPr lang="en-US" sz="2000" dirty="0">
                <a:latin typeface="SF Pro Display" pitchFamily="2" charset="0"/>
              </a:rPr>
              <a:t>to cause misclassification </a:t>
            </a:r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into the target label</a:t>
            </a:r>
            <a:r>
              <a:rPr lang="en-US" sz="2000" dirty="0">
                <a:solidFill>
                  <a:srgbClr val="EA4745"/>
                </a:solidFill>
                <a:latin typeface="SF Pro Display" pitchFamily="2" charset="0"/>
              </a:rPr>
              <a:t> </a:t>
            </a:r>
            <a:r>
              <a:rPr lang="en-US" sz="2000" dirty="0">
                <a:latin typeface="SF Pro Display" pitchFamily="2" charset="0"/>
              </a:rPr>
              <a:t>than into other uninfected labels</a:t>
            </a:r>
          </a:p>
        </p:txBody>
      </p:sp>
      <p:sp>
        <p:nvSpPr>
          <p:cNvPr id="7" name="Line Callout 2 (No Border) 6">
            <a:extLst>
              <a:ext uri="{FF2B5EF4-FFF2-40B4-BE49-F238E27FC236}">
                <a16:creationId xmlns:a16="http://schemas.microsoft.com/office/drawing/2014/main" id="{231F5492-4A2F-E743-8785-9A1CA58109F1}"/>
              </a:ext>
            </a:extLst>
          </p:cNvPr>
          <p:cNvSpPr/>
          <p:nvPr/>
        </p:nvSpPr>
        <p:spPr>
          <a:xfrm>
            <a:off x="1097929" y="3283752"/>
            <a:ext cx="1011510" cy="503877"/>
          </a:xfrm>
          <a:prstGeom prst="callout2">
            <a:avLst>
              <a:gd name="adj1" fmla="val 37473"/>
              <a:gd name="adj2" fmla="val 107894"/>
              <a:gd name="adj3" fmla="val 38104"/>
              <a:gd name="adj4" fmla="val 133999"/>
              <a:gd name="adj5" fmla="val 142443"/>
              <a:gd name="adj6" fmla="val 205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F Pro Display" pitchFamily="2" charset="0"/>
                <a:ea typeface="SF Pro Display" pitchFamily="2" charset="0"/>
              </a:rPr>
              <a:t>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88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  <p:bldP spid="47" grpId="0"/>
      <p:bldP spid="51" grpId="0" animBg="1"/>
      <p:bldP spid="53" grpId="0"/>
      <p:bldP spid="71" grpId="0"/>
      <p:bldP spid="72" grpId="0"/>
      <p:bldP spid="73" grpId="0"/>
      <p:bldP spid="78" grpId="0"/>
      <p:bldP spid="79" grpId="0" animBg="1"/>
      <p:bldP spid="100" grpId="0"/>
      <p:bldP spid="107" grpId="0"/>
      <p:bldP spid="10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D41E-6A3D-554D-9B5E-709FEDD3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Design Overview: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5181C-82BD-6E4A-A6D9-E9B34AC7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10</a:t>
            </a:fld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6A478A49-B2C9-BC48-8070-3B69759AADA6}"/>
              </a:ext>
            </a:extLst>
          </p:cNvPr>
          <p:cNvSpPr/>
          <p:nvPr/>
        </p:nvSpPr>
        <p:spPr>
          <a:xfrm>
            <a:off x="2661016" y="2123937"/>
            <a:ext cx="376463" cy="300094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E1322-C2F7-C941-91DE-55FE2E177BCD}"/>
              </a:ext>
            </a:extLst>
          </p:cNvPr>
          <p:cNvSpPr txBox="1"/>
          <p:nvPr/>
        </p:nvSpPr>
        <p:spPr>
          <a:xfrm>
            <a:off x="3173713" y="3284215"/>
            <a:ext cx="2762510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Outlier detection </a:t>
            </a:r>
            <a:br>
              <a:rPr lang="en-US" sz="2000" dirty="0">
                <a:latin typeface="SF Pro Display" pitchFamily="2" charset="0"/>
              </a:rPr>
            </a:br>
            <a:r>
              <a:rPr lang="en-US" sz="2000" dirty="0">
                <a:latin typeface="SF Pro Display" pitchFamily="2" charset="0"/>
              </a:rPr>
              <a:t>to compare trigger size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A4EBE618-E841-964A-A886-C3C6D80F4B5A}"/>
              </a:ext>
            </a:extLst>
          </p:cNvPr>
          <p:cNvSpPr/>
          <p:nvPr/>
        </p:nvSpPr>
        <p:spPr>
          <a:xfrm flipH="1">
            <a:off x="6089148" y="2437829"/>
            <a:ext cx="367971" cy="240065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60C716-6D55-234F-9C1D-0158CBFC922D}"/>
              </a:ext>
            </a:extLst>
          </p:cNvPr>
          <p:cNvSpPr txBox="1"/>
          <p:nvPr/>
        </p:nvSpPr>
        <p:spPr>
          <a:xfrm>
            <a:off x="6484969" y="2428583"/>
            <a:ext cx="49971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>
                <a:latin typeface="SF Pro Display" pitchFamily="2" charset="0"/>
              </a:rPr>
              <a:t>If the model is infected? </a:t>
            </a:r>
            <a:br>
              <a:rPr lang="en-US" sz="2000" dirty="0">
                <a:latin typeface="SF Pro Display" pitchFamily="2" charset="0"/>
              </a:rPr>
            </a:br>
            <a:r>
              <a:rPr lang="en-US" sz="1600" dirty="0">
                <a:latin typeface="SF Pro Display" pitchFamily="2" charset="0"/>
              </a:rPr>
              <a:t>(if any label has small trigger and appears as outlier?)</a:t>
            </a:r>
            <a:endParaRPr lang="en-US" sz="1400" dirty="0">
              <a:latin typeface="SF Pro Display" pitchFamily="2" charset="0"/>
            </a:endParaRPr>
          </a:p>
          <a:p>
            <a:pPr marL="342900" indent="-342900">
              <a:buFontTx/>
              <a:buAutoNum type="arabicPeriod"/>
            </a:pPr>
            <a:endParaRPr lang="en-US" sz="2000" dirty="0">
              <a:latin typeface="SF Pro Display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SF Pro Display" pitchFamily="2" charset="0"/>
              </a:rPr>
              <a:t>Which label is the target label? </a:t>
            </a:r>
            <a:br>
              <a:rPr lang="en-US" sz="1600" dirty="0">
                <a:latin typeface="SF Pro Display" pitchFamily="2" charset="0"/>
              </a:rPr>
            </a:br>
            <a:r>
              <a:rPr lang="en-US" sz="1600" dirty="0">
                <a:latin typeface="SF Pro Display" pitchFamily="2" charset="0"/>
              </a:rPr>
              <a:t>(which label appears as outlier?)</a:t>
            </a:r>
            <a:endParaRPr lang="en-US" sz="1400" dirty="0">
              <a:latin typeface="SF Pro Display" pitchFamily="2" charset="0"/>
            </a:endParaRPr>
          </a:p>
          <a:p>
            <a:pPr marL="342900" indent="-342900">
              <a:buAutoNum type="arabicPeriod"/>
            </a:pPr>
            <a:endParaRPr lang="en-US" sz="2000" dirty="0">
              <a:latin typeface="SF Pro Display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SF Pro Display" pitchFamily="2" charset="0"/>
              </a:rPr>
              <a:t>How the backdoor attack works? </a:t>
            </a:r>
            <a:br>
              <a:rPr lang="en-US" sz="2000" dirty="0">
                <a:latin typeface="SF Pro Display" pitchFamily="2" charset="0"/>
              </a:rPr>
            </a:br>
            <a:r>
              <a:rPr lang="en-US" sz="1600" dirty="0">
                <a:latin typeface="SF Pro Display" pitchFamily="2" charset="0"/>
              </a:rPr>
              <a:t>(what is the trigger for the target label?)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D9BAD0-8C16-2848-9929-0C95F2467958}"/>
              </a:ext>
            </a:extLst>
          </p:cNvPr>
          <p:cNvGrpSpPr/>
          <p:nvPr/>
        </p:nvGrpSpPr>
        <p:grpSpPr>
          <a:xfrm>
            <a:off x="1301147" y="2166898"/>
            <a:ext cx="494943" cy="2841772"/>
            <a:chOff x="1175128" y="2640880"/>
            <a:chExt cx="494943" cy="2841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E817E8-DDC1-2947-9663-4E70266014B7}"/>
                    </a:ext>
                  </a:extLst>
                </p:cNvPr>
                <p:cNvSpPr txBox="1"/>
                <p:nvPr/>
              </p:nvSpPr>
              <p:spPr>
                <a:xfrm>
                  <a:off x="1181699" y="2640880"/>
                  <a:ext cx="487762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SF Pro Display" pitchFamily="2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E817E8-DDC1-2947-9663-4E70266014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699" y="2640880"/>
                  <a:ext cx="487762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959CBC7-B0F3-864D-8837-96B8BD8E11B6}"/>
                    </a:ext>
                  </a:extLst>
                </p:cNvPr>
                <p:cNvSpPr txBox="1"/>
                <p:nvPr/>
              </p:nvSpPr>
              <p:spPr>
                <a:xfrm>
                  <a:off x="1175736" y="3215697"/>
                  <a:ext cx="493725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SF Pro Display" pitchFamily="2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959CBC7-B0F3-864D-8837-96B8BD8E1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736" y="3215697"/>
                  <a:ext cx="493725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422B754-7B85-0C42-8301-643774CF4F6B}"/>
                    </a:ext>
                  </a:extLst>
                </p:cNvPr>
                <p:cNvSpPr txBox="1"/>
                <p:nvPr/>
              </p:nvSpPr>
              <p:spPr>
                <a:xfrm>
                  <a:off x="1175128" y="4163749"/>
                  <a:ext cx="471475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accent3"/>
                    </a:solidFill>
                    <a:latin typeface="SF Pro Display" pitchFamily="2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422B754-7B85-0C42-8301-643774CF4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128" y="4163749"/>
                  <a:ext cx="471475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01CE1C2-DF8D-9D47-8C88-2F39B042BF58}"/>
                    </a:ext>
                  </a:extLst>
                </p:cNvPr>
                <p:cNvSpPr txBox="1"/>
                <p:nvPr/>
              </p:nvSpPr>
              <p:spPr>
                <a:xfrm>
                  <a:off x="1175128" y="5082542"/>
                  <a:ext cx="494943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SF Pro Display" pitchFamily="2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01CE1C2-DF8D-9D47-8C88-2F39B042B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128" y="5082542"/>
                  <a:ext cx="494943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830AAF4-4966-D549-8897-CC1B5E07E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3046" y="3834372"/>
              <a:ext cx="1" cy="20614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5744F40-6969-0C4D-A415-7FFC0F9E0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3045" y="4736670"/>
              <a:ext cx="1" cy="20614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 Callout 2 11">
                <a:extLst>
                  <a:ext uri="{FF2B5EF4-FFF2-40B4-BE49-F238E27FC236}">
                    <a16:creationId xmlns:a16="http://schemas.microsoft.com/office/drawing/2014/main" id="{932AFBD5-9203-204D-B3E6-AE1E47E105B3}"/>
                  </a:ext>
                </a:extLst>
              </p:cNvPr>
              <p:cNvSpPr/>
              <p:nvPr/>
            </p:nvSpPr>
            <p:spPr>
              <a:xfrm>
                <a:off x="3173713" y="5124884"/>
                <a:ext cx="4015176" cy="1072151"/>
              </a:xfrm>
              <a:prstGeom prst="borderCallout2">
                <a:avLst>
                  <a:gd name="adj1" fmla="val 66246"/>
                  <a:gd name="adj2" fmla="val -2880"/>
                  <a:gd name="adj3" fmla="val 66111"/>
                  <a:gd name="adj4" fmla="val -7704"/>
                  <a:gd name="adj5" fmla="val 16786"/>
                  <a:gd name="adj6" fmla="val -23493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SF Pro Display" pitchFamily="2" charset="0"/>
                  </a:rPr>
                  <a:t>Reverse-engineered trigger: </a:t>
                </a:r>
              </a:p>
              <a:p>
                <a:pPr algn="ctr"/>
                <a:r>
                  <a:rPr lang="en-US" sz="2000" dirty="0">
                    <a:latin typeface="SF Pro Display" pitchFamily="2" charset="0"/>
                  </a:rPr>
                  <a:t>Minimum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SF Pro Display" pitchFamily="2" charset="0"/>
                  </a:rPr>
                  <a:t> needed to misclassify </a:t>
                </a:r>
                <a:br>
                  <a:rPr lang="en-US" sz="2000" dirty="0">
                    <a:latin typeface="SF Pro Display" pitchFamily="2" charset="0"/>
                  </a:rPr>
                </a:br>
                <a:r>
                  <a:rPr lang="en-US" sz="2000" dirty="0">
                    <a:latin typeface="SF Pro Display" pitchFamily="2" charset="0"/>
                  </a:rPr>
                  <a:t>all samples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latin typeface="SF Pro Display" pitchFamily="2" charset="0"/>
                </a:endParaRPr>
              </a:p>
            </p:txBody>
          </p:sp>
        </mc:Choice>
        <mc:Fallback xmlns="">
          <p:sp>
            <p:nvSpPr>
              <p:cNvPr id="12" name="Line Callout 2 11">
                <a:extLst>
                  <a:ext uri="{FF2B5EF4-FFF2-40B4-BE49-F238E27FC236}">
                    <a16:creationId xmlns:a16="http://schemas.microsoft.com/office/drawing/2014/main" id="{932AFBD5-9203-204D-B3E6-AE1E47E10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713" y="5124884"/>
                <a:ext cx="4015176" cy="1072151"/>
              </a:xfrm>
              <a:prstGeom prst="borderCallout2">
                <a:avLst>
                  <a:gd name="adj1" fmla="val 66246"/>
                  <a:gd name="adj2" fmla="val -2880"/>
                  <a:gd name="adj3" fmla="val 66111"/>
                  <a:gd name="adj4" fmla="val -7704"/>
                  <a:gd name="adj5" fmla="val 16786"/>
                  <a:gd name="adj6" fmla="val -23493"/>
                </a:avLst>
              </a:prstGeom>
              <a:blipFill>
                <a:blip r:embed="rId7"/>
                <a:stretch>
                  <a:fillRect b="-46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9E63840-D287-A64A-BADA-3CF212AFF1B6}"/>
              </a:ext>
            </a:extLst>
          </p:cNvPr>
          <p:cNvGrpSpPr/>
          <p:nvPr/>
        </p:nvGrpSpPr>
        <p:grpSpPr>
          <a:xfrm>
            <a:off x="1940234" y="2123936"/>
            <a:ext cx="554831" cy="3000948"/>
            <a:chOff x="2380246" y="1927992"/>
            <a:chExt cx="554831" cy="300094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3466A3-D664-6547-8957-F4862E2EDB85}"/>
                </a:ext>
              </a:extLst>
            </p:cNvPr>
            <p:cNvGrpSpPr/>
            <p:nvPr/>
          </p:nvGrpSpPr>
          <p:grpSpPr>
            <a:xfrm>
              <a:off x="2380246" y="1927992"/>
              <a:ext cx="554831" cy="3000948"/>
              <a:chOff x="1690462" y="2597918"/>
              <a:chExt cx="554831" cy="30009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95EFFD0-48CF-F941-9A88-4E26AE349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90462" y="2597918"/>
                <a:ext cx="546894" cy="54689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B0303C-2BF5-4441-A2F9-3069B0BA4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90462" y="3195651"/>
                <a:ext cx="546894" cy="54689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0777E4-BC68-BE41-AD1E-ECC28036E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0462" y="4102894"/>
                <a:ext cx="554831" cy="55483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84E4B07-03A9-AC41-9568-792E617EF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90462" y="5049275"/>
                <a:ext cx="549591" cy="549591"/>
              </a:xfrm>
              <a:prstGeom prst="rect">
                <a:avLst/>
              </a:prstGeom>
            </p:spPr>
          </p:pic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5449120-AC41-9C4E-BC2A-4A7A8999E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3692" y="4080500"/>
              <a:ext cx="1" cy="20614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D239C5F-1EEB-2240-9DDA-7A91B5F92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3692" y="3165320"/>
              <a:ext cx="1" cy="20614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2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AEF8-829D-EA47-B631-5BDE09B3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Experiment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44ED6-2C80-004A-9FAC-AE3EE7C1D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 4 </a:t>
            </a:r>
            <a:r>
              <a:rPr lang="en-US" i="1" dirty="0" err="1"/>
              <a:t>BadNets</a:t>
            </a:r>
            <a:r>
              <a:rPr lang="en-US" i="1" dirty="0"/>
              <a:t> </a:t>
            </a:r>
            <a:r>
              <a:rPr lang="en-US" dirty="0"/>
              <a:t>models </a:t>
            </a:r>
          </a:p>
          <a:p>
            <a:r>
              <a:rPr lang="en-US" dirty="0"/>
              <a:t>Use 2 </a:t>
            </a:r>
            <a:r>
              <a:rPr lang="en-US" i="1" dirty="0"/>
              <a:t>Trojan </a:t>
            </a:r>
            <a:r>
              <a:rPr lang="en-US" dirty="0"/>
              <a:t>models shared by prior work</a:t>
            </a:r>
          </a:p>
          <a:p>
            <a:r>
              <a:rPr lang="en-US" dirty="0"/>
              <a:t>Clean models for each 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52ED-D525-8F47-B56A-9360ED92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DCF1F2-B738-2143-AC0F-C26D5E3CA73F}"/>
              </a:ext>
            </a:extLst>
          </p:cNvPr>
          <p:cNvGraphicFramePr>
            <a:graphicFrameLocks noGrp="1"/>
          </p:cNvGraphicFramePr>
          <p:nvPr/>
        </p:nvGraphicFramePr>
        <p:xfrm>
          <a:off x="2221524" y="3240148"/>
          <a:ext cx="9132276" cy="3012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7310">
                  <a:extLst>
                    <a:ext uri="{9D8B030D-6E8A-4147-A177-3AD203B41FA5}">
                      <a16:colId xmlns:a16="http://schemas.microsoft.com/office/drawing/2014/main" val="3347175336"/>
                    </a:ext>
                  </a:extLst>
                </a:gridCol>
                <a:gridCol w="1366783">
                  <a:extLst>
                    <a:ext uri="{9D8B030D-6E8A-4147-A177-3AD203B41FA5}">
                      <a16:colId xmlns:a16="http://schemas.microsoft.com/office/drawing/2014/main" val="999397256"/>
                    </a:ext>
                  </a:extLst>
                </a:gridCol>
                <a:gridCol w="969358">
                  <a:extLst>
                    <a:ext uri="{9D8B030D-6E8A-4147-A177-3AD203B41FA5}">
                      <a16:colId xmlns:a16="http://schemas.microsoft.com/office/drawing/2014/main" val="2206218794"/>
                    </a:ext>
                  </a:extLst>
                </a:gridCol>
                <a:gridCol w="969358">
                  <a:extLst>
                    <a:ext uri="{9D8B030D-6E8A-4147-A177-3AD203B41FA5}">
                      <a16:colId xmlns:a16="http://schemas.microsoft.com/office/drawing/2014/main" val="2391339381"/>
                    </a:ext>
                  </a:extLst>
                </a:gridCol>
                <a:gridCol w="1634867">
                  <a:extLst>
                    <a:ext uri="{9D8B030D-6E8A-4147-A177-3AD203B41FA5}">
                      <a16:colId xmlns:a16="http://schemas.microsoft.com/office/drawing/2014/main" val="416541615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651882498"/>
                    </a:ext>
                  </a:extLst>
                </a:gridCol>
              </a:tblGrid>
              <a:tr h="2199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Model Name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Input Size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# of Labels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# of Layers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Attack Success Rate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Classification Accuracy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(change of accuracy)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6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MNIST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28×28×1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10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4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99.90%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98.54%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0.34%)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7232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GTSRB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32×32×3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43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8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97.40%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96.51%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0.32%)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86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YouTube Face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55×47×3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1,283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8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97.20%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97.50%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0.64%)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58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PubFig</a:t>
                      </a:r>
                      <a:endParaRPr lang="en-US" sz="160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224×224×3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65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16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95.69%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95.69%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2.62%)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Trojan Square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224×224×3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2,622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16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99.90%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70.80%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6.40%)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solidFill>
                      <a:srgbClr val="5A5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19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Trojan Watermark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224×224×3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2,622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16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97.60%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71.40% (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↓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F Pro Display" pitchFamily="2" charset="0"/>
                          <a:ea typeface="SF Pro Display" pitchFamily="2" charset="0"/>
                        </a:rPr>
                        <a:t>5.80%)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SF Pro Display" pitchFamily="2" charset="0"/>
                        <a:ea typeface="SF Pro Display" pitchFamily="2" charset="0"/>
                      </a:endParaRPr>
                    </a:p>
                  </a:txBody>
                  <a:tcPr anchor="ctr">
                    <a:solidFill>
                      <a:srgbClr val="5A5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9131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C48C285-0124-AA47-8C55-A314D174DB26}"/>
              </a:ext>
            </a:extLst>
          </p:cNvPr>
          <p:cNvSpPr/>
          <p:nvPr/>
        </p:nvSpPr>
        <p:spPr>
          <a:xfrm>
            <a:off x="7213550" y="2854223"/>
            <a:ext cx="4537077" cy="350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26E27DD-6963-E348-9BCE-AAEBA63207C7}"/>
              </a:ext>
            </a:extLst>
          </p:cNvPr>
          <p:cNvSpPr/>
          <p:nvPr/>
        </p:nvSpPr>
        <p:spPr>
          <a:xfrm flipH="1">
            <a:off x="1771468" y="3834151"/>
            <a:ext cx="450056" cy="145879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6DF09-C696-E54A-AE0B-4F291E5886D0}"/>
              </a:ext>
            </a:extLst>
          </p:cNvPr>
          <p:cNvSpPr txBox="1"/>
          <p:nvPr/>
        </p:nvSpPr>
        <p:spPr>
          <a:xfrm>
            <a:off x="633245" y="4366883"/>
            <a:ext cx="112883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000" i="1" dirty="0" err="1">
                <a:latin typeface="SF Pro Display" pitchFamily="2" charset="0"/>
              </a:rPr>
              <a:t>BadNets</a:t>
            </a:r>
            <a:endParaRPr lang="en-US" sz="2000" i="1" dirty="0">
              <a:latin typeface="SF Pro Display" pitchFamily="2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DD321A0-82B6-474A-A3D1-CB725A19F795}"/>
              </a:ext>
            </a:extLst>
          </p:cNvPr>
          <p:cNvSpPr/>
          <p:nvPr/>
        </p:nvSpPr>
        <p:spPr>
          <a:xfrm flipH="1">
            <a:off x="1771468" y="5292947"/>
            <a:ext cx="450056" cy="95964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22EB1-08A9-A542-9788-A9081F0FE3F5}"/>
              </a:ext>
            </a:extLst>
          </p:cNvPr>
          <p:cNvSpPr txBox="1"/>
          <p:nvPr/>
        </p:nvSpPr>
        <p:spPr>
          <a:xfrm>
            <a:off x="881711" y="5567078"/>
            <a:ext cx="88036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000" i="1" dirty="0">
                <a:latin typeface="SF Pro Display" pitchFamily="2" charset="0"/>
              </a:rPr>
              <a:t>Trojan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B47328-D4FA-2044-93B9-90F9FAC9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94" y="4093789"/>
            <a:ext cx="934246" cy="934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60C5F3-D96D-1C44-BDFB-E0534508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17" y="5296281"/>
            <a:ext cx="945039" cy="945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DEA1F-D410-A142-A2B2-12DC38A0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903" y="5292947"/>
            <a:ext cx="948373" cy="9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F57B-1556-954C-A5F4-D41A58C6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Detection Performance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AA4C-A69A-E343-B056-B3766A37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Q1: If a DNN is infected?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70DFC-1FBE-4843-96CC-32B9F8C3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A76D992-931B-604F-A057-9E61DE236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595906"/>
              </p:ext>
            </p:extLst>
          </p:nvPr>
        </p:nvGraphicFramePr>
        <p:xfrm>
          <a:off x="2411322" y="2784267"/>
          <a:ext cx="6417798" cy="333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73C4F-8A03-384D-8A98-26288EC435E8}"/>
              </a:ext>
            </a:extLst>
          </p:cNvPr>
          <p:cNvCxnSpPr>
            <a:cxnSpLocks/>
          </p:cNvCxnSpPr>
          <p:nvPr/>
        </p:nvCxnSpPr>
        <p:spPr>
          <a:xfrm>
            <a:off x="3169462" y="4648411"/>
            <a:ext cx="5543364" cy="0"/>
          </a:xfrm>
          <a:prstGeom prst="line">
            <a:avLst/>
          </a:prstGeom>
          <a:ln w="25400">
            <a:solidFill>
              <a:srgbClr val="EA4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Callout 2 6">
            <a:extLst>
              <a:ext uri="{FF2B5EF4-FFF2-40B4-BE49-F238E27FC236}">
                <a16:creationId xmlns:a16="http://schemas.microsoft.com/office/drawing/2014/main" id="{56DE17C5-3254-3A45-AE0F-2EF59AA48E5E}"/>
              </a:ext>
            </a:extLst>
          </p:cNvPr>
          <p:cNvSpPr/>
          <p:nvPr/>
        </p:nvSpPr>
        <p:spPr>
          <a:xfrm>
            <a:off x="8829121" y="2976957"/>
            <a:ext cx="2524680" cy="711258"/>
          </a:xfrm>
          <a:prstGeom prst="borderCallout2">
            <a:avLst>
              <a:gd name="adj1" fmla="val 37164"/>
              <a:gd name="adj2" fmla="val -2930"/>
              <a:gd name="adj3" fmla="val 37164"/>
              <a:gd name="adj4" fmla="val -13564"/>
              <a:gd name="adj5" fmla="val 127816"/>
              <a:gd name="adj6" fmla="val -2948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Successfully detect </a:t>
            </a:r>
          </a:p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all infected models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C5832-790E-874D-B788-8306BE6C1282}"/>
              </a:ext>
            </a:extLst>
          </p:cNvPr>
          <p:cNvSpPr/>
          <p:nvPr/>
        </p:nvSpPr>
        <p:spPr>
          <a:xfrm>
            <a:off x="3400771" y="3047996"/>
            <a:ext cx="985375" cy="25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05E03-1731-1048-AD3C-26BAD2917A88}"/>
              </a:ext>
            </a:extLst>
          </p:cNvPr>
          <p:cNvSpPr txBox="1"/>
          <p:nvPr/>
        </p:nvSpPr>
        <p:spPr>
          <a:xfrm>
            <a:off x="1318195" y="2736142"/>
            <a:ext cx="1066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Infected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2D459-9103-974E-A063-924A9640608E}"/>
              </a:ext>
            </a:extLst>
          </p:cNvPr>
          <p:cNvSpPr txBox="1"/>
          <p:nvPr/>
        </p:nvSpPr>
        <p:spPr>
          <a:xfrm>
            <a:off x="1447237" y="5271776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Clean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DC4742-341E-E246-8E5B-96C1CC215261}"/>
              </a:ext>
            </a:extLst>
          </p:cNvPr>
          <p:cNvSpPr/>
          <p:nvPr/>
        </p:nvSpPr>
        <p:spPr>
          <a:xfrm>
            <a:off x="4390220" y="3047996"/>
            <a:ext cx="985375" cy="25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B4615A-203A-BF43-9188-5850389DB22E}"/>
              </a:ext>
            </a:extLst>
          </p:cNvPr>
          <p:cNvCxnSpPr/>
          <p:nvPr/>
        </p:nvCxnSpPr>
        <p:spPr>
          <a:xfrm flipV="1">
            <a:off x="1846855" y="3178128"/>
            <a:ext cx="0" cy="2052165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7" grpId="0" animBg="1"/>
      <p:bldP spid="8" grpId="0" animBg="1"/>
      <p:bldP spid="9" grpId="0"/>
      <p:bldP spid="10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A47F-EC70-BA44-A8FF-3CF4564C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Detection Performance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F3AD-8A89-8749-8FA8-C75C90C8D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Q2: Which label is the target label?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416BA-344C-B545-A18D-AD0E9CF1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9F5FE1F6-14DD-2A44-8457-C8EBC2E98824}"/>
                  </a:ext>
                </a:extLst>
              </p:cNvPr>
              <p:cNvGraphicFramePr/>
              <p:nvPr/>
            </p:nvGraphicFramePr>
            <p:xfrm>
              <a:off x="6008419" y="2709502"/>
              <a:ext cx="3794530" cy="341518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9F5FE1F6-14DD-2A44-8457-C8EBC2E988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8419" y="2709502"/>
                <a:ext cx="3794530" cy="341518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D8C1908-BDB4-2448-ACDF-3978491FEC7E}"/>
              </a:ext>
            </a:extLst>
          </p:cNvPr>
          <p:cNvGraphicFramePr/>
          <p:nvPr/>
        </p:nvGraphicFramePr>
        <p:xfrm>
          <a:off x="5923129" y="2274187"/>
          <a:ext cx="4069955" cy="3771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4F90533B-04D7-6747-900F-2F6338649EAE}"/>
                  </a:ext>
                </a:extLst>
              </p:cNvPr>
              <p:cNvGraphicFramePr/>
              <p:nvPr/>
            </p:nvGraphicFramePr>
            <p:xfrm>
              <a:off x="1946275" y="2702068"/>
              <a:ext cx="4062144" cy="342262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4F90533B-04D7-6747-900F-2F6338649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6275" y="2702068"/>
                <a:ext cx="4062144" cy="342262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B5D79E3-BD3D-2243-8ADE-2E9EB02F675A}"/>
              </a:ext>
            </a:extLst>
          </p:cNvPr>
          <p:cNvGraphicFramePr/>
          <p:nvPr/>
        </p:nvGraphicFramePr>
        <p:xfrm>
          <a:off x="2214196" y="2267966"/>
          <a:ext cx="3918198" cy="380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Line Callout 2 9">
                <a:extLst>
                  <a:ext uri="{FF2B5EF4-FFF2-40B4-BE49-F238E27FC236}">
                    <a16:creationId xmlns:a16="http://schemas.microsoft.com/office/drawing/2014/main" id="{E546140B-0450-DD4F-8E87-077848590DC9}"/>
                  </a:ext>
                </a:extLst>
              </p:cNvPr>
              <p:cNvSpPr/>
              <p:nvPr/>
            </p:nvSpPr>
            <p:spPr>
              <a:xfrm>
                <a:off x="7995844" y="2094800"/>
                <a:ext cx="3357956" cy="692485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41506"/>
                  <a:gd name="adj6" fmla="val -28593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SF Pro Display" pitchFamily="2" charset="0"/>
                    <a:ea typeface="SF Pro Display" pitchFamily="2" charset="0"/>
                  </a:rPr>
                  <a:t>Infected target label always </a:t>
                </a:r>
              </a:p>
              <a:p>
                <a:pPr algn="ctr"/>
                <a:r>
                  <a:rPr lang="en-US" sz="2000" dirty="0">
                    <a:latin typeface="SF Pro Display" pitchFamily="2" charset="0"/>
                    <a:ea typeface="SF Pro Display" pitchFamily="2" charset="0"/>
                  </a:rPr>
                  <a:t>has the smallest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SF Pro Display" pitchFamily="2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SF Pro Display" pitchFamily="2" charset="0"/>
                          </a:rPr>
                          <m:t>𝐿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SF Pro Display" pitchFamily="2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SF Pro Display" pitchFamily="2" charset="0"/>
                    <a:ea typeface="SF Pro Display" pitchFamily="2" charset="0"/>
                  </a:rPr>
                  <a:t> norm</a:t>
                </a:r>
              </a:p>
            </p:txBody>
          </p:sp>
        </mc:Choice>
        <mc:Fallback xmlns="">
          <p:sp>
            <p:nvSpPr>
              <p:cNvPr id="10" name="Line Callout 2 9">
                <a:extLst>
                  <a:ext uri="{FF2B5EF4-FFF2-40B4-BE49-F238E27FC236}">
                    <a16:creationId xmlns:a16="http://schemas.microsoft.com/office/drawing/2014/main" id="{E546140B-0450-DD4F-8E87-077848590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844" y="2094800"/>
                <a:ext cx="3357956" cy="692485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41506"/>
                  <a:gd name="adj6" fmla="val -28593"/>
                </a:avLst>
              </a:prstGeom>
              <a:blipFill>
                <a:blip r:embed="rId9"/>
                <a:stretch>
                  <a:fillRect t="-38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0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A47F-EC70-BA44-A8FF-3CF4564C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Detection Performance (3/3)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F3AD-8A89-8749-8FA8-C75C90C8D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Q3: What is the trigger used by the backdoor?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416BA-344C-B545-A18D-AD0E9CF1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D483F-79F6-E043-98C9-46030260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28" y="4704446"/>
            <a:ext cx="979885" cy="979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553DE-95A4-6A47-90BA-97B218D05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902" y="4704446"/>
            <a:ext cx="979885" cy="979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27464-6D4C-A140-B237-55C3E356E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640" y="4704446"/>
            <a:ext cx="979885" cy="979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D9EC5-C7A3-FF46-A5BE-30A437C70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551" y="4711988"/>
            <a:ext cx="832034" cy="973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6DD2D-5EDF-EA45-BB7F-E0355FCE5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4902" y="3528508"/>
            <a:ext cx="979885" cy="979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D19BB-F5FC-444A-A14B-4C3CCD9B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628" y="3528508"/>
            <a:ext cx="979885" cy="979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DF7344-25DE-4145-8324-83545976DD8A}"/>
              </a:ext>
            </a:extLst>
          </p:cNvPr>
          <p:cNvSpPr txBox="1"/>
          <p:nvPr/>
        </p:nvSpPr>
        <p:spPr>
          <a:xfrm>
            <a:off x="967274" y="367204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Injected</a:t>
            </a:r>
          </a:p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Trigger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2388B-FA81-3540-A9DD-2C536EAE9266}"/>
              </a:ext>
            </a:extLst>
          </p:cNvPr>
          <p:cNvSpPr txBox="1"/>
          <p:nvPr/>
        </p:nvSpPr>
        <p:spPr>
          <a:xfrm>
            <a:off x="893276" y="4840445"/>
            <a:ext cx="1196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Reversed</a:t>
            </a:r>
          </a:p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Trigger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EA7DF-6C49-364D-A6B1-25B5EF443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8551" y="3542278"/>
            <a:ext cx="832034" cy="973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09677-F22E-F044-81B6-4A7D62990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640" y="3536050"/>
            <a:ext cx="979885" cy="9798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080C5-8931-A449-8BFF-20AA46320789}"/>
              </a:ext>
            </a:extLst>
          </p:cNvPr>
          <p:cNvSpPr txBox="1"/>
          <p:nvPr/>
        </p:nvSpPr>
        <p:spPr>
          <a:xfrm>
            <a:off x="2257284" y="5900923"/>
            <a:ext cx="7857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MNIST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30A94-6313-B84B-AA0E-3AFD3679EEB0}"/>
              </a:ext>
            </a:extLst>
          </p:cNvPr>
          <p:cNvSpPr txBox="1"/>
          <p:nvPr/>
        </p:nvSpPr>
        <p:spPr>
          <a:xfrm>
            <a:off x="3396719" y="5900923"/>
            <a:ext cx="8162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GTSRB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ADCA6-AACC-124A-A493-E14B4EBDF402}"/>
              </a:ext>
            </a:extLst>
          </p:cNvPr>
          <p:cNvSpPr txBox="1"/>
          <p:nvPr/>
        </p:nvSpPr>
        <p:spPr>
          <a:xfrm>
            <a:off x="4398697" y="5777813"/>
            <a:ext cx="97174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YouTube</a:t>
            </a:r>
          </a:p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DA29C-732E-3E40-998D-7C2C8C1DD35F}"/>
              </a:ext>
            </a:extLst>
          </p:cNvPr>
          <p:cNvSpPr txBox="1"/>
          <p:nvPr/>
        </p:nvSpPr>
        <p:spPr>
          <a:xfrm>
            <a:off x="5582884" y="5900923"/>
            <a:ext cx="78739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 err="1">
                <a:latin typeface="SF Pro Display" pitchFamily="2" charset="0"/>
                <a:ea typeface="SF Pro Display" pitchFamily="2" charset="0"/>
              </a:rPr>
              <a:t>PubFig</a:t>
            </a:r>
            <a:endParaRPr lang="en-US" sz="1600" dirty="0">
              <a:latin typeface="SF Pro Display" pitchFamily="2" charset="0"/>
              <a:ea typeface="SF Pro Display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09D21F-21DD-9946-9878-0048D3E4BE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2580" y="3536050"/>
            <a:ext cx="979885" cy="979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6EA9C8-17DD-E44A-A557-62AA06C83F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520" y="3536050"/>
            <a:ext cx="979885" cy="979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290BC-B918-F14B-B084-175F080133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2580" y="4704446"/>
            <a:ext cx="979885" cy="979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85EC12-953D-D344-81C2-49BDCCE8B1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3857" y="4711988"/>
            <a:ext cx="974548" cy="9745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3D557E-35B9-DC48-AE66-15AAF6A8CAE3}"/>
              </a:ext>
            </a:extLst>
          </p:cNvPr>
          <p:cNvSpPr txBox="1"/>
          <p:nvPr/>
        </p:nvSpPr>
        <p:spPr>
          <a:xfrm>
            <a:off x="6744015" y="5777813"/>
            <a:ext cx="79701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Trojan</a:t>
            </a:r>
          </a:p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Square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5B1F6-82A1-2841-B841-47778F4B71BC}"/>
              </a:ext>
            </a:extLst>
          </p:cNvPr>
          <p:cNvSpPr txBox="1"/>
          <p:nvPr/>
        </p:nvSpPr>
        <p:spPr>
          <a:xfrm>
            <a:off x="7742139" y="5777813"/>
            <a:ext cx="113685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Trojan</a:t>
            </a:r>
          </a:p>
          <a:p>
            <a:pPr algn="ctr"/>
            <a:r>
              <a:rPr lang="en-US" sz="1600" dirty="0">
                <a:latin typeface="SF Pro Display" pitchFamily="2" charset="0"/>
                <a:ea typeface="SF Pro Display" pitchFamily="2" charset="0"/>
              </a:rPr>
              <a:t>Watermark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0682E1DB-690A-F44F-BB3D-2024E7666CA3}"/>
              </a:ext>
            </a:extLst>
          </p:cNvPr>
          <p:cNvSpPr/>
          <p:nvPr/>
        </p:nvSpPr>
        <p:spPr>
          <a:xfrm rot="5400000" flipH="1">
            <a:off x="4170134" y="1198925"/>
            <a:ext cx="280886" cy="43118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F373EDCC-3A6C-8C43-9554-8B48E05AB802}"/>
              </a:ext>
            </a:extLst>
          </p:cNvPr>
          <p:cNvSpPr/>
          <p:nvPr/>
        </p:nvSpPr>
        <p:spPr>
          <a:xfrm rot="5400000" flipH="1">
            <a:off x="7592232" y="2295470"/>
            <a:ext cx="279936" cy="213241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sp>
        <p:nvSpPr>
          <p:cNvPr id="31" name="Line Callout 2 30">
            <a:extLst>
              <a:ext uri="{FF2B5EF4-FFF2-40B4-BE49-F238E27FC236}">
                <a16:creationId xmlns:a16="http://schemas.microsoft.com/office/drawing/2014/main" id="{DECD3880-F46B-B24E-9BF1-2A8E4CEB0BD2}"/>
              </a:ext>
            </a:extLst>
          </p:cNvPr>
          <p:cNvSpPr/>
          <p:nvPr/>
        </p:nvSpPr>
        <p:spPr>
          <a:xfrm>
            <a:off x="7377077" y="1825625"/>
            <a:ext cx="4133799" cy="760640"/>
          </a:xfrm>
          <a:prstGeom prst="borderCallout2">
            <a:avLst>
              <a:gd name="adj1" fmla="val 114819"/>
              <a:gd name="adj2" fmla="val 70639"/>
              <a:gd name="adj3" fmla="val 145423"/>
              <a:gd name="adj4" fmla="val 70639"/>
              <a:gd name="adj5" fmla="val 259661"/>
              <a:gd name="adj6" fmla="val 377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  <a:ea typeface="SF Pro Display" pitchFamily="2" charset="0"/>
              </a:rPr>
              <a:t>Both triggers fire similar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  <a:ea typeface="SF Pro Display" pitchFamily="2" charset="0"/>
              </a:rPr>
              <a:t>Reversed trigger is more compact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43961B-75D4-4044-9634-F9FA4EA40BF5}"/>
              </a:ext>
            </a:extLst>
          </p:cNvPr>
          <p:cNvSpPr txBox="1"/>
          <p:nvPr/>
        </p:nvSpPr>
        <p:spPr>
          <a:xfrm>
            <a:off x="2948667" y="2814320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SF Pro Display" pitchFamily="2" charset="0"/>
                <a:ea typeface="SF Pro Display" pitchFamily="2" charset="0"/>
              </a:rPr>
              <a:t>Badnets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: visually similar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221B9F-A062-9E4A-9541-93DAB42B87BA}"/>
              </a:ext>
            </a:extLst>
          </p:cNvPr>
          <p:cNvSpPr txBox="1"/>
          <p:nvPr/>
        </p:nvSpPr>
        <p:spPr>
          <a:xfrm>
            <a:off x="6694898" y="2814320"/>
            <a:ext cx="2074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SF Pro Display" pitchFamily="2" charset="0"/>
                <a:ea typeface="SF Pro Display" pitchFamily="2" charset="0"/>
              </a:rPr>
              <a:t>Trojan</a:t>
            </a:r>
            <a:r>
              <a:rPr lang="en-US" sz="2000" dirty="0">
                <a:latin typeface="SF Pro Display" pitchFamily="2" charset="0"/>
                <a:ea typeface="SF Pro Display" pitchFamily="2" charset="0"/>
              </a:rPr>
              <a:t>: not similar</a:t>
            </a:r>
          </a:p>
        </p:txBody>
      </p:sp>
    </p:spTree>
    <p:extLst>
      <p:ext uri="{BB962C8B-B14F-4D97-AF65-F5344CB8AC3E}">
        <p14:creationId xmlns:p14="http://schemas.microsoft.com/office/powerpoint/2010/main" val="26891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  <p:bldP spid="25" grpId="0"/>
      <p:bldP spid="26" grpId="0"/>
      <p:bldP spid="27" grpId="0" animBg="1"/>
      <p:bldP spid="29" grpId="0" animBg="1"/>
      <p:bldP spid="31" grpId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2ABC-C068-604C-BA71-F333A566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Summary of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E62D1-4073-2A47-88C8-9F50FBC72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029" y="2108005"/>
            <a:ext cx="5681763" cy="4248345"/>
          </a:xfrm>
        </p:spPr>
        <p:txBody>
          <a:bodyPr>
            <a:normAutofit/>
          </a:bodyPr>
          <a:lstStyle/>
          <a:p>
            <a:r>
              <a:rPr lang="en-US" sz="2400" dirty="0"/>
              <a:t>Detect adversarial inputs</a:t>
            </a:r>
          </a:p>
          <a:p>
            <a:pPr lvl="1"/>
            <a:r>
              <a:rPr lang="en-US" sz="2200" dirty="0"/>
              <a:t>Flag inputs with high activation on malicious neurons</a:t>
            </a:r>
          </a:p>
          <a:p>
            <a:pPr lvl="1"/>
            <a:r>
              <a:rPr lang="en-US" sz="2000" dirty="0"/>
              <a:t>With 5% FPR, we achieve </a:t>
            </a:r>
            <a:r>
              <a:rPr lang="en-US" sz="2000" dirty="0">
                <a:solidFill>
                  <a:schemeClr val="accent3"/>
                </a:solidFill>
              </a:rPr>
              <a:t>&lt;1.63%</a:t>
            </a:r>
            <a:r>
              <a:rPr lang="en-US" sz="2000" dirty="0"/>
              <a:t> FNR on </a:t>
            </a:r>
            <a:r>
              <a:rPr lang="en-US" sz="2000" i="1" dirty="0" err="1"/>
              <a:t>BadNets</a:t>
            </a:r>
            <a:r>
              <a:rPr lang="en-US" sz="2000" dirty="0"/>
              <a:t> models (</a:t>
            </a:r>
            <a:r>
              <a:rPr lang="en-US" sz="2000" dirty="0">
                <a:solidFill>
                  <a:schemeClr val="accent3"/>
                </a:solidFill>
              </a:rPr>
              <a:t>&lt;28.5%</a:t>
            </a:r>
            <a:r>
              <a:rPr lang="en-US" sz="2000" dirty="0"/>
              <a:t> on </a:t>
            </a:r>
            <a:r>
              <a:rPr lang="en-US" sz="2000" i="1" dirty="0"/>
              <a:t>Trojan</a:t>
            </a:r>
            <a:r>
              <a:rPr lang="en-US" sz="2000" dirty="0"/>
              <a:t> models)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Patch models via unlearning</a:t>
            </a:r>
          </a:p>
          <a:p>
            <a:pPr lvl="1"/>
            <a:r>
              <a:rPr lang="en-US" sz="2000" dirty="0"/>
              <a:t>Train DNN to make correct prediction when an input has the reversed trigger</a:t>
            </a:r>
          </a:p>
          <a:p>
            <a:pPr lvl="1"/>
            <a:r>
              <a:rPr lang="en-US" sz="2000" dirty="0"/>
              <a:t>Reduce attack success rate to </a:t>
            </a:r>
            <a:r>
              <a:rPr lang="en-US" sz="2000" dirty="0">
                <a:solidFill>
                  <a:schemeClr val="accent3"/>
                </a:solidFill>
              </a:rPr>
              <a:t>&lt;6.70%</a:t>
            </a:r>
            <a:br>
              <a:rPr lang="en-US" sz="2000" dirty="0"/>
            </a:br>
            <a:r>
              <a:rPr lang="en-US" sz="2000" dirty="0"/>
              <a:t>with </a:t>
            </a:r>
            <a:r>
              <a:rPr lang="en-US" sz="2000" dirty="0">
                <a:solidFill>
                  <a:schemeClr val="accent3"/>
                </a:solidFill>
              </a:rPr>
              <a:t>&lt;3.60%</a:t>
            </a:r>
            <a:r>
              <a:rPr lang="en-US" sz="2000" dirty="0"/>
              <a:t> drop of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44AAC-9F27-4441-9703-6FD7EB67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15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D2C314-90B4-6744-8BB6-613768D69768}"/>
              </a:ext>
            </a:extLst>
          </p:cNvPr>
          <p:cNvSpPr txBox="1"/>
          <p:nvPr/>
        </p:nvSpPr>
        <p:spPr>
          <a:xfrm>
            <a:off x="838200" y="2165078"/>
            <a:ext cx="176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Adversarial Inputs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807FC-7842-1A4D-BBAD-B086AF1167D2}"/>
              </a:ext>
            </a:extLst>
          </p:cNvPr>
          <p:cNvSpPr txBox="1"/>
          <p:nvPr/>
        </p:nvSpPr>
        <p:spPr>
          <a:xfrm>
            <a:off x="834348" y="3430822"/>
            <a:ext cx="176843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</a:rPr>
              <a:t>Proactive Filter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5D66E8-A806-5342-B00D-3F08E33DDF43}"/>
              </a:ext>
            </a:extLst>
          </p:cNvPr>
          <p:cNvGrpSpPr/>
          <p:nvPr/>
        </p:nvGrpSpPr>
        <p:grpSpPr>
          <a:xfrm>
            <a:off x="892058" y="4705983"/>
            <a:ext cx="1653018" cy="1250504"/>
            <a:chOff x="2846582" y="2129229"/>
            <a:chExt cx="1653018" cy="125050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2FC7DA-FF60-5445-8C71-D1A6AA8B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039" y="2129229"/>
              <a:ext cx="998100" cy="85551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257AF1-A667-E344-B98A-69BF29814CF5}"/>
                </a:ext>
              </a:extLst>
            </p:cNvPr>
            <p:cNvSpPr txBox="1"/>
            <p:nvPr/>
          </p:nvSpPr>
          <p:spPr>
            <a:xfrm>
              <a:off x="2846582" y="2979623"/>
              <a:ext cx="16530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SF Pro Display" pitchFamily="2" charset="0"/>
                </a:rPr>
                <a:t>Infected DNN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719E38-822E-B648-9184-0D0F417AE7DF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flipH="1">
            <a:off x="1718565" y="2872964"/>
            <a:ext cx="3" cy="55785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177C7A2-854A-E049-9F92-550E84C6717D}"/>
              </a:ext>
            </a:extLst>
          </p:cNvPr>
          <p:cNvSpPr/>
          <p:nvPr/>
        </p:nvSpPr>
        <p:spPr>
          <a:xfrm>
            <a:off x="834348" y="4316723"/>
            <a:ext cx="1768434" cy="1639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F Pro Display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F4CA5F-2246-E040-A7DA-196C51A6681F}"/>
              </a:ext>
            </a:extLst>
          </p:cNvPr>
          <p:cNvCxnSpPr>
            <a:cxnSpLocks/>
            <a:stCxn id="18" idx="2"/>
            <a:endCxn id="23" idx="0"/>
          </p:cNvCxnSpPr>
          <p:nvPr/>
        </p:nvCxnSpPr>
        <p:spPr>
          <a:xfrm>
            <a:off x="1718565" y="3830932"/>
            <a:ext cx="0" cy="4857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Callout 2 24">
            <a:extLst>
              <a:ext uri="{FF2B5EF4-FFF2-40B4-BE49-F238E27FC236}">
                <a16:creationId xmlns:a16="http://schemas.microsoft.com/office/drawing/2014/main" id="{B14DCE5A-77F6-5145-8A1A-E174C1ACFEE6}"/>
              </a:ext>
            </a:extLst>
          </p:cNvPr>
          <p:cNvSpPr/>
          <p:nvPr/>
        </p:nvSpPr>
        <p:spPr>
          <a:xfrm>
            <a:off x="3183324" y="2735384"/>
            <a:ext cx="2163629" cy="648826"/>
          </a:xfrm>
          <a:prstGeom prst="borderCallout2">
            <a:avLst>
              <a:gd name="adj1" fmla="val 22138"/>
              <a:gd name="adj2" fmla="val -3248"/>
              <a:gd name="adj3" fmla="val 22003"/>
              <a:gd name="adj4" fmla="val -11388"/>
              <a:gd name="adj5" fmla="val 112260"/>
              <a:gd name="adj6" fmla="val -218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</a:rPr>
              <a:t>Detect and reject</a:t>
            </a:r>
          </a:p>
          <a:p>
            <a:pPr algn="ctr"/>
            <a:r>
              <a:rPr lang="en-US" sz="2000" dirty="0">
                <a:latin typeface="SF Pro Display" pitchFamily="2" charset="0"/>
              </a:rPr>
              <a:t>adversarial inputs</a:t>
            </a:r>
          </a:p>
        </p:txBody>
      </p:sp>
      <p:sp>
        <p:nvSpPr>
          <p:cNvPr id="26" name="Line Callout 2 25">
            <a:extLst>
              <a:ext uri="{FF2B5EF4-FFF2-40B4-BE49-F238E27FC236}">
                <a16:creationId xmlns:a16="http://schemas.microsoft.com/office/drawing/2014/main" id="{B022D4B1-8B2C-5641-8EF3-EF73E10FFBCC}"/>
              </a:ext>
            </a:extLst>
          </p:cNvPr>
          <p:cNvSpPr/>
          <p:nvPr/>
        </p:nvSpPr>
        <p:spPr>
          <a:xfrm>
            <a:off x="3183324" y="4725846"/>
            <a:ext cx="2163625" cy="475714"/>
          </a:xfrm>
          <a:prstGeom prst="borderCallout2">
            <a:avLst>
              <a:gd name="adj1" fmla="val 23363"/>
              <a:gd name="adj2" fmla="val -3985"/>
              <a:gd name="adj3" fmla="val 23228"/>
              <a:gd name="adj4" fmla="val -10651"/>
              <a:gd name="adj5" fmla="val 130913"/>
              <a:gd name="adj6" fmla="val -20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</a:rPr>
              <a:t>Remove backdoor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86256D-E495-694B-AF0D-6FD4634B1292}"/>
              </a:ext>
            </a:extLst>
          </p:cNvPr>
          <p:cNvSpPr txBox="1"/>
          <p:nvPr/>
        </p:nvSpPr>
        <p:spPr>
          <a:xfrm>
            <a:off x="1311029" y="4325736"/>
            <a:ext cx="803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Patch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F7757-5CC4-7B4F-97AF-A8B8FE22A410}"/>
              </a:ext>
            </a:extLst>
          </p:cNvPr>
          <p:cNvSpPr/>
          <p:nvPr/>
        </p:nvSpPr>
        <p:spPr>
          <a:xfrm>
            <a:off x="934345" y="5559357"/>
            <a:ext cx="946334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Robust</a:t>
            </a:r>
          </a:p>
        </p:txBody>
      </p:sp>
    </p:spTree>
    <p:extLst>
      <p:ext uri="{BB962C8B-B14F-4D97-AF65-F5344CB8AC3E}">
        <p14:creationId xmlns:p14="http://schemas.microsoft.com/office/powerpoint/2010/main" val="6152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 animBg="1"/>
      <p:bldP spid="28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D809-B4CC-834A-A486-EB90A9DC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One More 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95BB-CCCB-784B-8081-556EF14A1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r>
              <a:rPr lang="en-US" dirty="0"/>
              <a:t>Many other interesting results in the paper</a:t>
            </a:r>
          </a:p>
          <a:p>
            <a:pPr lvl="1"/>
            <a:endParaRPr lang="en-US" sz="800" dirty="0"/>
          </a:p>
          <a:p>
            <a:pPr lvl="1">
              <a:lnSpc>
                <a:spcPct val="110000"/>
              </a:lnSpc>
            </a:pPr>
            <a:r>
              <a:rPr lang="en-US" dirty="0"/>
              <a:t>More complex patterns?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Multiple infected labels?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What if a label is infected with not just one backdoor?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r>
              <a:rPr lang="en-US" dirty="0"/>
              <a:t>Code is available on </a:t>
            </a:r>
            <a:r>
              <a:rPr lang="en-US" dirty="0" err="1">
                <a:solidFill>
                  <a:schemeClr val="accent1"/>
                </a:solidFill>
                <a:latin typeface="SF Pro Display Light" pitchFamily="2" charset="0"/>
                <a:ea typeface="SF Pro Display Light" pitchFamily="2" charset="0"/>
              </a:rPr>
              <a:t>github.com</a:t>
            </a:r>
            <a:r>
              <a:rPr lang="en-US" dirty="0">
                <a:solidFill>
                  <a:schemeClr val="accent1"/>
                </a:solidFill>
                <a:latin typeface="SF Pro Display Light" pitchFamily="2" charset="0"/>
                <a:ea typeface="SF Pro Display Light" pitchFamily="2" charset="0"/>
              </a:rPr>
              <a:t>/</a:t>
            </a:r>
            <a:r>
              <a:rPr lang="en-US" dirty="0" err="1">
                <a:solidFill>
                  <a:schemeClr val="accent1"/>
                </a:solidFill>
                <a:latin typeface="SF Pro Display Light" pitchFamily="2" charset="0"/>
                <a:ea typeface="SF Pro Display Light" pitchFamily="2" charset="0"/>
              </a:rPr>
              <a:t>bolunwang</a:t>
            </a:r>
            <a:r>
              <a:rPr lang="en-US" dirty="0">
                <a:solidFill>
                  <a:schemeClr val="accent1"/>
                </a:solidFill>
                <a:latin typeface="SF Pro Display Light" pitchFamily="2" charset="0"/>
                <a:ea typeface="SF Pro Display Light" pitchFamily="2" charset="0"/>
              </a:rPr>
              <a:t>/backdoor</a:t>
            </a:r>
          </a:p>
          <a:p>
            <a:pPr lvl="1"/>
            <a:endParaRPr lang="en-US" dirty="0">
              <a:solidFill>
                <a:schemeClr val="accent1"/>
              </a:solidFill>
              <a:latin typeface="SF Pro Display Light" pitchFamily="2" charset="0"/>
              <a:ea typeface="SF Pro Display Ligh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2CE62-7CE1-8A46-A38F-10E0C6DD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6CC231-E751-8B47-BED0-B4D6C708B202}" type="slidenum">
              <a:rPr lang="en-US" smtClean="0"/>
              <a:t>16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70ACCC-CEAD-0B48-8213-D588F7B47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838" y="2224212"/>
            <a:ext cx="3853962" cy="24095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4454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wimming, water, water sport&#10;&#10;Description automatically generated">
            <a:extLst>
              <a:ext uri="{FF2B5EF4-FFF2-40B4-BE49-F238E27FC236}">
                <a16:creationId xmlns:a16="http://schemas.microsoft.com/office/drawing/2014/main" id="{64C979B7-00AE-044C-B97C-EE73F2E1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04" y="0"/>
            <a:ext cx="5156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299D-9AA4-0A47-9378-1B8C53B1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SF Pro Display" pitchFamily="2" charset="0"/>
                <a:ea typeface="SF Pro Display" pitchFamily="2" charset="0"/>
              </a:rPr>
              <a:t>Neural</a:t>
            </a:r>
            <a:r>
              <a:rPr lang="zh-CN" altLang="en-US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dirty="0">
                <a:latin typeface="SF Pro Display" pitchFamily="2" charset="0"/>
                <a:ea typeface="SF Pro Display" pitchFamily="2" charset="0"/>
              </a:rPr>
              <a:t>Networks:</a:t>
            </a:r>
            <a:r>
              <a:rPr lang="zh-CN" altLang="en-US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dirty="0">
                <a:latin typeface="SF Pro Display" pitchFamily="2" charset="0"/>
                <a:ea typeface="SF Pro Display" pitchFamily="2" charset="0"/>
              </a:rPr>
              <a:t>Powerful</a:t>
            </a:r>
            <a:r>
              <a:rPr lang="zh-CN" altLang="en-US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dirty="0">
                <a:latin typeface="SF Pro Display" pitchFamily="2" charset="0"/>
                <a:ea typeface="SF Pro Display" pitchFamily="2" charset="0"/>
              </a:rPr>
              <a:t>yet</a:t>
            </a:r>
            <a:r>
              <a:rPr lang="zh-CN" altLang="en-US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dirty="0">
                <a:latin typeface="SF Pro Display" pitchFamily="2" charset="0"/>
                <a:ea typeface="SF Pro Display" pitchFamily="2" charset="0"/>
              </a:rPr>
              <a:t>Mysterious</a:t>
            </a:r>
            <a:endParaRPr lang="en-US" dirty="0"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28410-A6EF-3547-AC58-40E498CA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>
                <a:latin typeface="SF Pro Display" pitchFamily="2" charset="0"/>
                <a:ea typeface="SF Pro Display" pitchFamily="2" charset="0"/>
              </a:rPr>
              <a:t>2</a:t>
            </a:fld>
            <a:endParaRPr lang="en-US">
              <a:latin typeface="SF Pro Display" pitchFamily="2" charset="0"/>
              <a:ea typeface="SF Pro Display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946DE-252F-7544-9102-89CAEAA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97" y="2599022"/>
            <a:ext cx="3921006" cy="2981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9C037-DD1A-3740-BC1A-1FB2A07BBFE6}"/>
              </a:ext>
            </a:extLst>
          </p:cNvPr>
          <p:cNvSpPr txBox="1"/>
          <p:nvPr/>
        </p:nvSpPr>
        <p:spPr>
          <a:xfrm>
            <a:off x="3935791" y="2042667"/>
            <a:ext cx="432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F Pro Display" pitchFamily="2" charset="0"/>
                <a:ea typeface="SF Pro Display" pitchFamily="2" charset="0"/>
              </a:rPr>
              <a:t>MNIST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(hand-written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digit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recognition)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9DE44-8652-784A-ACEF-F36E9DB78062}"/>
              </a:ext>
            </a:extLst>
          </p:cNvPr>
          <p:cNvSpPr txBox="1"/>
          <p:nvPr/>
        </p:nvSpPr>
        <p:spPr>
          <a:xfrm>
            <a:off x="631180" y="3087497"/>
            <a:ext cx="3504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Power lies in the complexity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SF Pro Display" pitchFamily="2" charset="0"/>
              <a:ea typeface="SF Pro Display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3-layer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DNN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with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10K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neurons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and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25M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weights</a:t>
            </a:r>
            <a:endParaRPr lang="en-US" sz="2000" dirty="0"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08AE6-AA8A-EE46-AE56-11EE82388945}"/>
              </a:ext>
            </a:extLst>
          </p:cNvPr>
          <p:cNvSpPr txBox="1"/>
          <p:nvPr/>
        </p:nvSpPr>
        <p:spPr>
          <a:xfrm>
            <a:off x="8056502" y="3087497"/>
            <a:ext cx="3385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The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working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mechanism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of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DNN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is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hard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to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understand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F Pro Display" pitchFamily="2" charset="0"/>
              <a:ea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DNNs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work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as</a:t>
            </a:r>
            <a:r>
              <a:rPr lang="zh-CN" altLang="en-US" sz="2000" dirty="0">
                <a:latin typeface="SF Pro Display" pitchFamily="2" charset="0"/>
                <a:ea typeface="SF Pro Display" pitchFamily="2" charset="0"/>
              </a:rPr>
              <a:t> </a:t>
            </a:r>
            <a:r>
              <a:rPr lang="en-US" altLang="zh-CN" sz="2000" dirty="0">
                <a:latin typeface="SF Pro Display" pitchFamily="2" charset="0"/>
                <a:ea typeface="SF Pro Display" pitchFamily="2" charset="0"/>
              </a:rPr>
              <a:t>black-boxes</a:t>
            </a:r>
            <a:endParaRPr lang="en-US" sz="2000" dirty="0"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0783E-56F7-4547-9E47-70AC01964E59}"/>
              </a:ext>
            </a:extLst>
          </p:cNvPr>
          <p:cNvSpPr txBox="1"/>
          <p:nvPr/>
        </p:nvSpPr>
        <p:spPr>
          <a:xfrm>
            <a:off x="838200" y="6356350"/>
            <a:ext cx="25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>
                <a:latin typeface="SF Pro Display Light" pitchFamily="2" charset="0"/>
                <a:ea typeface="SF Pro Display Light" pitchFamily="2" charset="0"/>
              </a:rPr>
              <a:t>Photo</a:t>
            </a:r>
            <a:r>
              <a:rPr lang="zh-CN" altLang="en-US" sz="1600" i="1" dirty="0">
                <a:latin typeface="SF Pro Display Light" pitchFamily="2" charset="0"/>
              </a:rPr>
              <a:t> </a:t>
            </a:r>
            <a:r>
              <a:rPr lang="en-US" altLang="zh-CN" sz="1600" i="1" dirty="0">
                <a:latin typeface="SF Pro Display Light" pitchFamily="2" charset="0"/>
                <a:ea typeface="SF Pro Display Light" pitchFamily="2" charset="0"/>
              </a:rPr>
              <a:t>credit:</a:t>
            </a:r>
            <a:r>
              <a:rPr lang="zh-CN" altLang="en-US" sz="1600" i="1" dirty="0">
                <a:latin typeface="SF Pro Display Light" pitchFamily="2" charset="0"/>
              </a:rPr>
              <a:t> </a:t>
            </a:r>
            <a:r>
              <a:rPr lang="en-US" altLang="zh-CN" sz="1600" i="1" dirty="0">
                <a:latin typeface="SF Pro Display Light" pitchFamily="2" charset="0"/>
                <a:ea typeface="SF Pro Display Light" pitchFamily="2" charset="0"/>
              </a:rPr>
              <a:t>Denis</a:t>
            </a:r>
            <a:r>
              <a:rPr lang="zh-CN" altLang="en-US" sz="1600" i="1" dirty="0">
                <a:latin typeface="SF Pro Display Light" pitchFamily="2" charset="0"/>
              </a:rPr>
              <a:t> </a:t>
            </a:r>
            <a:r>
              <a:rPr lang="en-US" altLang="zh-CN" sz="1600" i="1" dirty="0" err="1">
                <a:latin typeface="SF Pro Display Light" pitchFamily="2" charset="0"/>
                <a:ea typeface="SF Pro Display Light" pitchFamily="2" charset="0"/>
              </a:rPr>
              <a:t>Dmitriev</a:t>
            </a:r>
            <a:endParaRPr lang="en-US" sz="1600" i="1" dirty="0">
              <a:latin typeface="SF Pro Display Light" pitchFamily="2" charset="0"/>
              <a:ea typeface="SF Pro Display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7B03-1341-CF4E-9C36-EE00EAFA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DNNs?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451B7-77DB-C147-9C33-DD77FFF0C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570" y="1825625"/>
            <a:ext cx="5334000" cy="4351338"/>
          </a:xfrm>
        </p:spPr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DNN</a:t>
            </a:r>
            <a:r>
              <a:rPr lang="zh-CN" altLang="en-US" dirty="0"/>
              <a:t> </a:t>
            </a:r>
            <a:r>
              <a:rPr lang="en-US" altLang="zh-CN" dirty="0"/>
              <a:t>behaves</a:t>
            </a:r>
            <a:r>
              <a:rPr lang="zh-CN" altLang="en-US" dirty="0"/>
              <a:t> </a:t>
            </a:r>
            <a:r>
              <a:rPr lang="en-US" altLang="zh-CN" dirty="0"/>
              <a:t>correctly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samples,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AAEAEF-A26C-804E-87E1-EDB5B3F31E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DNN’s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</a:p>
          <a:p>
            <a:pPr lvl="1"/>
            <a:r>
              <a:rPr lang="en-US" altLang="zh-CN" dirty="0"/>
              <a:t>E.g.</a:t>
            </a:r>
            <a:r>
              <a:rPr lang="zh-CN" altLang="en-US" i="1" dirty="0"/>
              <a:t> </a:t>
            </a:r>
            <a:r>
              <a:rPr lang="en-US" altLang="zh-CN" i="1" dirty="0"/>
              <a:t>LIME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EE481-687E-E244-9AEE-2788B75B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picture containing text, man, person, book&#10;&#10;Description automatically generated">
            <a:extLst>
              <a:ext uri="{FF2B5EF4-FFF2-40B4-BE49-F238E27FC236}">
                <a16:creationId xmlns:a16="http://schemas.microsoft.com/office/drawing/2014/main" id="{7B714145-8323-5E4A-8EB3-7AA9BD98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70" y="3604348"/>
            <a:ext cx="2690091" cy="2017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BA862-8951-AD43-A361-4B19F5112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752" y="3604348"/>
            <a:ext cx="3874578" cy="20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EBBC-4C2A-0A49-B25B-14122A8D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untested</a:t>
            </a:r>
            <a:r>
              <a:rPr lang="zh-CN" altLang="en-US" dirty="0"/>
              <a:t> </a:t>
            </a:r>
            <a:r>
              <a:rPr lang="en-US" altLang="zh-CN" dirty="0"/>
              <a:t>samples?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65277-884F-5640-BDA2-5C48ADF41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Interpretability</a:t>
            </a:r>
            <a:r>
              <a:rPr lang="zh-CN" altLang="en-US" dirty="0"/>
              <a:t> </a:t>
            </a:r>
            <a:r>
              <a:rPr lang="en-US" altLang="zh-CN" dirty="0"/>
              <a:t>doesn’t solve all the problems</a:t>
            </a:r>
          </a:p>
          <a:p>
            <a:pPr lvl="1"/>
            <a:r>
              <a:rPr lang="en-US" altLang="zh-CN" dirty="0"/>
              <a:t>Focus on “understanding” DNN’s decision on tested samples</a:t>
            </a:r>
          </a:p>
          <a:p>
            <a:pPr lvl="1"/>
            <a:r>
              <a:rPr lang="en-US" altLang="zh-CN" sz="2400" dirty="0">
                <a:latin typeface="SF Pro Display Thin" pitchFamily="2" charset="0"/>
                <a:ea typeface="SF Pro Display Thin" pitchFamily="2" charset="0"/>
              </a:rPr>
              <a:t>≠</a:t>
            </a:r>
            <a:r>
              <a:rPr lang="zh-CN" altLang="en-US" dirty="0"/>
              <a:t> </a:t>
            </a:r>
            <a:r>
              <a:rPr lang="en-US" altLang="zh-CN" dirty="0"/>
              <a:t>“predict”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DNNs</a:t>
            </a:r>
            <a:r>
              <a:rPr lang="zh-CN" altLang="en-US" dirty="0"/>
              <a:t> </a:t>
            </a:r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behave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untested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Exhaustively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impossible</a:t>
            </a:r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7DAC4-DE54-2240-BF32-2E3F6B16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4DBF47-6C1B-F04C-8E35-9F75C8F104A6}"/>
              </a:ext>
            </a:extLst>
          </p:cNvPr>
          <p:cNvSpPr/>
          <p:nvPr/>
        </p:nvSpPr>
        <p:spPr>
          <a:xfrm>
            <a:off x="1824351" y="5432612"/>
            <a:ext cx="8543297" cy="744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We cannot</a:t>
            </a:r>
            <a:r>
              <a:rPr lang="zh-CN" altLang="en-US" sz="2400" dirty="0">
                <a:latin typeface="SF Pro Display" pitchFamily="2" charset="0"/>
              </a:rPr>
              <a:t> </a:t>
            </a:r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control DNNs’</a:t>
            </a:r>
            <a:r>
              <a:rPr lang="zh-CN" altLang="en-US" sz="2400" dirty="0">
                <a:latin typeface="SF Pro Display" pitchFamily="2" charset="0"/>
              </a:rPr>
              <a:t> </a:t>
            </a:r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behavior</a:t>
            </a:r>
            <a:r>
              <a:rPr lang="zh-CN" altLang="en-US" sz="2400" dirty="0">
                <a:latin typeface="SF Pro Display" pitchFamily="2" charset="0"/>
              </a:rPr>
              <a:t> </a:t>
            </a:r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on</a:t>
            </a:r>
            <a:r>
              <a:rPr lang="zh-CN" altLang="en-US" sz="2400" dirty="0">
                <a:latin typeface="SF Pro Display" pitchFamily="2" charset="0"/>
              </a:rPr>
              <a:t> </a:t>
            </a:r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untested</a:t>
            </a:r>
            <a:r>
              <a:rPr lang="zh-CN" altLang="en-US" sz="2400" dirty="0">
                <a:latin typeface="SF Pro Display" pitchFamily="2" charset="0"/>
              </a:rPr>
              <a:t> </a:t>
            </a:r>
            <a:r>
              <a:rPr lang="en-US" altLang="zh-CN" sz="2400" dirty="0">
                <a:latin typeface="SF Pro Display" pitchFamily="2" charset="0"/>
                <a:ea typeface="SF Pro Display" pitchFamily="2" charset="0"/>
              </a:rPr>
              <a:t>samples</a:t>
            </a:r>
            <a:endParaRPr lang="en-US" sz="2400" dirty="0">
              <a:latin typeface="SF Pro Display" pitchFamily="2" charset="0"/>
              <a:ea typeface="SF Pro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C95613-098C-3443-8EE7-9EA0E3E4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5807" y="2173251"/>
            <a:ext cx="2967992" cy="22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CA4D-D63D-7A4C-A9C0-509DDC1B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Could DNNs be compromised?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01B5-291E-C544-AEED-D5380546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DNNs</a:t>
            </a:r>
            <a:r>
              <a:rPr lang="zh-CN" altLang="en-US" dirty="0"/>
              <a:t> </a:t>
            </a:r>
            <a:r>
              <a:rPr lang="en-US" altLang="zh-CN" dirty="0"/>
              <a:t>making</a:t>
            </a:r>
            <a:r>
              <a:rPr lang="zh-CN" altLang="en-US" dirty="0"/>
              <a:t> </a:t>
            </a:r>
            <a:r>
              <a:rPr lang="en-US" altLang="zh-CN" dirty="0"/>
              <a:t>disastrous</a:t>
            </a:r>
            <a:r>
              <a:rPr lang="zh-CN" altLang="en-US" dirty="0"/>
              <a:t> </a:t>
            </a:r>
            <a:r>
              <a:rPr lang="en-US" altLang="zh-CN" dirty="0"/>
              <a:t>mistakes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attacker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plant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3"/>
                </a:solidFill>
              </a:rPr>
              <a:t>backdoors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DNNs</a:t>
            </a:r>
          </a:p>
          <a:p>
            <a:pPr lvl="1"/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trigger</a:t>
            </a:r>
            <a:r>
              <a:rPr lang="zh-CN" altLang="en-US" dirty="0"/>
              <a:t> </a:t>
            </a:r>
            <a:r>
              <a:rPr lang="en-US" altLang="zh-CN" dirty="0"/>
              <a:t>unexpected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attacker</a:t>
            </a:r>
            <a:r>
              <a:rPr lang="zh-CN" altLang="en-US" dirty="0"/>
              <a:t> </a:t>
            </a:r>
            <a:r>
              <a:rPr lang="en-US" altLang="zh-CN" dirty="0"/>
              <a:t>specifies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3FF4E-42BF-764B-AD9B-0745AD5D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BF02266D-D19D-4A44-97BC-E8681FE6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82" y="3587317"/>
            <a:ext cx="5571836" cy="31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DD063-9E15-884A-91A6-4F814E09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Definition of Backdoor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6985C-8116-9F4D-8A99-C4A46959C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Hidden malicious behavior trained into a DNN</a:t>
            </a:r>
          </a:p>
          <a:p>
            <a:endParaRPr lang="en-US" sz="800" dirty="0"/>
          </a:p>
          <a:p>
            <a:r>
              <a:rPr lang="en-US" sz="2400" dirty="0"/>
              <a:t>DNN behaves normally on clean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D19A7-2736-5E4A-8173-F7D89F61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6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A54744-BF02-A74F-BDC4-8B20B46E6F1D}"/>
              </a:ext>
            </a:extLst>
          </p:cNvPr>
          <p:cNvSpPr txBox="1"/>
          <p:nvPr/>
        </p:nvSpPr>
        <p:spPr>
          <a:xfrm>
            <a:off x="3676480" y="3200524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F Pro Display" pitchFamily="2" charset="0"/>
              </a:rPr>
              <a:t>Adversarial Inputs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61CDDA-FDD7-9D43-B047-01F0E6D4BE6F}"/>
              </a:ext>
            </a:extLst>
          </p:cNvPr>
          <p:cNvGrpSpPr/>
          <p:nvPr/>
        </p:nvGrpSpPr>
        <p:grpSpPr>
          <a:xfrm>
            <a:off x="4258639" y="3563459"/>
            <a:ext cx="2690617" cy="2717836"/>
            <a:chOff x="6394566" y="3563459"/>
            <a:chExt cx="2690617" cy="271783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726DC60-9D67-0846-9040-658BDFFD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4567" y="3563459"/>
              <a:ext cx="767534" cy="76753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35F94CC-5A09-3A4E-AE7C-8B8C7A8D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4567" y="4538610"/>
              <a:ext cx="767534" cy="76753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284D9AA-7757-8F46-867C-BBB20575F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4566" y="5513760"/>
              <a:ext cx="767535" cy="76753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F5764D6-4D7A-1F47-B458-6DD6BEA0E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0059" y="4532999"/>
              <a:ext cx="914904" cy="78420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6F0D732-8F9B-044C-A2EB-206A0C1B8FE0}"/>
                </a:ext>
              </a:extLst>
            </p:cNvPr>
            <p:cNvSpPr txBox="1"/>
            <p:nvPr/>
          </p:nvSpPr>
          <p:spPr>
            <a:xfrm>
              <a:off x="7595673" y="5463029"/>
              <a:ext cx="1489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SF Pro Display" pitchFamily="2" charset="0"/>
                </a:rPr>
                <a:t>Backdoored</a:t>
              </a:r>
            </a:p>
            <a:p>
              <a:pPr algn="ctr"/>
              <a:r>
                <a:rPr lang="en-US" sz="2000" dirty="0">
                  <a:latin typeface="SF Pro Display" pitchFamily="2" charset="0"/>
                </a:rPr>
                <a:t>DNN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F4C20D9-434F-2448-98F6-7A91FC7688A2}"/>
                </a:ext>
              </a:extLst>
            </p:cNvPr>
            <p:cNvCxnSpPr>
              <a:cxnSpLocks/>
              <a:stCxn id="70" idx="3"/>
              <a:endCxn id="73" idx="1"/>
            </p:cNvCxnSpPr>
            <p:nvPr/>
          </p:nvCxnSpPr>
          <p:spPr>
            <a:xfrm>
              <a:off x="7162101" y="3947226"/>
              <a:ext cx="737958" cy="9778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9180807-28FA-DE42-9AA4-316846516505}"/>
                </a:ext>
              </a:extLst>
            </p:cNvPr>
            <p:cNvCxnSpPr>
              <a:cxnSpLocks/>
              <a:stCxn id="71" idx="3"/>
              <a:endCxn id="73" idx="1"/>
            </p:cNvCxnSpPr>
            <p:nvPr/>
          </p:nvCxnSpPr>
          <p:spPr>
            <a:xfrm>
              <a:off x="7162101" y="4922377"/>
              <a:ext cx="737958" cy="27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2332B7-BD4F-5B4E-8CAD-A59B7894B05B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 flipV="1">
              <a:off x="7162101" y="4925101"/>
              <a:ext cx="737958" cy="9724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D2D89D8-784F-2B4D-839F-D88AAACCE2F6}"/>
              </a:ext>
            </a:extLst>
          </p:cNvPr>
          <p:cNvGrpSpPr/>
          <p:nvPr/>
        </p:nvGrpSpPr>
        <p:grpSpPr>
          <a:xfrm>
            <a:off x="6679036" y="3753887"/>
            <a:ext cx="2317811" cy="2350411"/>
            <a:chOff x="6679036" y="3753887"/>
            <a:chExt cx="2317811" cy="2350411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3367DDC-0C8B-4640-8F13-049DF106D74F}"/>
                </a:ext>
              </a:extLst>
            </p:cNvPr>
            <p:cNvSpPr txBox="1"/>
            <p:nvPr/>
          </p:nvSpPr>
          <p:spPr>
            <a:xfrm>
              <a:off x="7371825" y="3753887"/>
              <a:ext cx="16097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“Speed limit”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A3D62AB-E116-7E47-B213-C998FE096B9D}"/>
                </a:ext>
              </a:extLst>
            </p:cNvPr>
            <p:cNvSpPr txBox="1"/>
            <p:nvPr/>
          </p:nvSpPr>
          <p:spPr>
            <a:xfrm>
              <a:off x="7387111" y="4729038"/>
              <a:ext cx="16097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“Speed limit”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071462B-BF43-4343-88F0-5246965CA965}"/>
                </a:ext>
              </a:extLst>
            </p:cNvPr>
            <p:cNvSpPr txBox="1"/>
            <p:nvPr/>
          </p:nvSpPr>
          <p:spPr>
            <a:xfrm>
              <a:off x="7371825" y="5704188"/>
              <a:ext cx="16097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“Speed limit”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A7DA52C-0F0D-2046-86AD-D34A42BC406E}"/>
                </a:ext>
              </a:extLst>
            </p:cNvPr>
            <p:cNvCxnSpPr>
              <a:cxnSpLocks/>
              <a:stCxn id="73" idx="3"/>
              <a:endCxn id="78" idx="1"/>
            </p:cNvCxnSpPr>
            <p:nvPr/>
          </p:nvCxnSpPr>
          <p:spPr>
            <a:xfrm flipV="1">
              <a:off x="6679036" y="3953942"/>
              <a:ext cx="692789" cy="9711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B6B9527C-70A3-C046-ACC5-B1220476DD4A}"/>
                </a:ext>
              </a:extLst>
            </p:cNvPr>
            <p:cNvCxnSpPr>
              <a:cxnSpLocks/>
              <a:stCxn id="73" idx="3"/>
              <a:endCxn id="79" idx="1"/>
            </p:cNvCxnSpPr>
            <p:nvPr/>
          </p:nvCxnSpPr>
          <p:spPr>
            <a:xfrm>
              <a:off x="6679036" y="4925101"/>
              <a:ext cx="708075" cy="39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5066089-8422-8346-B7EA-8458C7F85BBB}"/>
                </a:ext>
              </a:extLst>
            </p:cNvPr>
            <p:cNvCxnSpPr>
              <a:cxnSpLocks/>
              <a:stCxn id="73" idx="3"/>
              <a:endCxn id="80" idx="1"/>
            </p:cNvCxnSpPr>
            <p:nvPr/>
          </p:nvCxnSpPr>
          <p:spPr>
            <a:xfrm>
              <a:off x="6679036" y="4925101"/>
              <a:ext cx="692789" cy="9791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BBFDAD-708D-1B43-9940-395D32F57860}"/>
              </a:ext>
            </a:extLst>
          </p:cNvPr>
          <p:cNvGrpSpPr/>
          <p:nvPr/>
        </p:nvGrpSpPr>
        <p:grpSpPr>
          <a:xfrm>
            <a:off x="4557009" y="3440872"/>
            <a:ext cx="2296508" cy="2542097"/>
            <a:chOff x="6401245" y="3440872"/>
            <a:chExt cx="2296508" cy="254209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F665B42-9BAF-174F-9436-E3F9B38D3D97}"/>
                </a:ext>
              </a:extLst>
            </p:cNvPr>
            <p:cNvSpPr/>
            <p:nvPr/>
          </p:nvSpPr>
          <p:spPr>
            <a:xfrm>
              <a:off x="6413580" y="4912729"/>
              <a:ext cx="146838" cy="146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99E5A57-086B-BB42-9F21-C414F6B0794D}"/>
                </a:ext>
              </a:extLst>
            </p:cNvPr>
            <p:cNvSpPr/>
            <p:nvPr/>
          </p:nvSpPr>
          <p:spPr>
            <a:xfrm>
              <a:off x="6413580" y="5836131"/>
              <a:ext cx="146838" cy="146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EC61B02-4D44-954B-9065-6872B0D615A2}"/>
                </a:ext>
              </a:extLst>
            </p:cNvPr>
            <p:cNvSpPr/>
            <p:nvPr/>
          </p:nvSpPr>
          <p:spPr>
            <a:xfrm>
              <a:off x="6401245" y="4091780"/>
              <a:ext cx="146838" cy="146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Pro Display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0E3B3EE-B735-994E-AF4A-3BE76DEFB244}"/>
                </a:ext>
              </a:extLst>
            </p:cNvPr>
            <p:cNvGrpSpPr/>
            <p:nvPr/>
          </p:nvGrpSpPr>
          <p:grpSpPr>
            <a:xfrm>
              <a:off x="7576124" y="3440872"/>
              <a:ext cx="1121629" cy="400110"/>
              <a:chOff x="7807246" y="2658194"/>
              <a:chExt cx="1121629" cy="40011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25BE0AB-3DF8-B44C-974D-250779392ED7}"/>
                  </a:ext>
                </a:extLst>
              </p:cNvPr>
              <p:cNvSpPr/>
              <p:nvPr/>
            </p:nvSpPr>
            <p:spPr>
              <a:xfrm>
                <a:off x="7807246" y="2784830"/>
                <a:ext cx="146838" cy="14683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SF Pro Display" pitchFamily="2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E5B33E2-DC3E-D54E-AD05-4A2C55E233E1}"/>
                  </a:ext>
                </a:extLst>
              </p:cNvPr>
              <p:cNvSpPr txBox="1"/>
              <p:nvPr/>
            </p:nvSpPr>
            <p:spPr>
              <a:xfrm>
                <a:off x="7971562" y="2658194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SF Pro Display" pitchFamily="2" charset="0"/>
                  </a:rPr>
                  <a:t>Trigger</a:t>
                </a:r>
              </a:p>
            </p:txBody>
          </p: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AF875C6-BE6C-2647-9059-ED3BFD49C76B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 flipV="1">
              <a:off x="6548083" y="3654154"/>
              <a:ext cx="958425" cy="51104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Line Callout 2 47">
            <a:extLst>
              <a:ext uri="{FF2B5EF4-FFF2-40B4-BE49-F238E27FC236}">
                <a16:creationId xmlns:a16="http://schemas.microsoft.com/office/drawing/2014/main" id="{EBC948E0-4FA6-4C4E-8B0C-A38F2237A0B8}"/>
              </a:ext>
            </a:extLst>
          </p:cNvPr>
          <p:cNvSpPr/>
          <p:nvPr/>
        </p:nvSpPr>
        <p:spPr>
          <a:xfrm>
            <a:off x="8174599" y="2365065"/>
            <a:ext cx="3179202" cy="708270"/>
          </a:xfrm>
          <a:prstGeom prst="borderCallout2">
            <a:avLst>
              <a:gd name="adj1" fmla="val 118323"/>
              <a:gd name="adj2" fmla="val 81056"/>
              <a:gd name="adj3" fmla="val 162993"/>
              <a:gd name="adj4" fmla="val 81150"/>
              <a:gd name="adj5" fmla="val 275401"/>
              <a:gd name="adj6" fmla="val 276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</a:rPr>
              <a:t>Attacker-specified behavior on </a:t>
            </a:r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any</a:t>
            </a:r>
            <a:r>
              <a:rPr lang="en-US" sz="2000" dirty="0">
                <a:latin typeface="SF Pro Display" pitchFamily="2" charset="0"/>
              </a:rPr>
              <a:t> input with </a:t>
            </a:r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trigger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0662F8-38D7-C841-AD08-99FCA5F3E922}"/>
              </a:ext>
            </a:extLst>
          </p:cNvPr>
          <p:cNvGrpSpPr/>
          <p:nvPr/>
        </p:nvGrpSpPr>
        <p:grpSpPr>
          <a:xfrm>
            <a:off x="6679036" y="3753887"/>
            <a:ext cx="2408045" cy="2350411"/>
            <a:chOff x="3821603" y="3899571"/>
            <a:chExt cx="2408045" cy="2350411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C0CDE54-63F6-B04D-99D5-3B8AB89F3EA6}"/>
                </a:ext>
              </a:extLst>
            </p:cNvPr>
            <p:cNvSpPr txBox="1"/>
            <p:nvPr/>
          </p:nvSpPr>
          <p:spPr>
            <a:xfrm>
              <a:off x="4496481" y="3899571"/>
              <a:ext cx="92204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“Stop”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E2F1DB9-F0D6-DD4F-BD42-0D4D2482B8D3}"/>
                </a:ext>
              </a:extLst>
            </p:cNvPr>
            <p:cNvSpPr txBox="1"/>
            <p:nvPr/>
          </p:nvSpPr>
          <p:spPr>
            <a:xfrm>
              <a:off x="4511767" y="4874722"/>
              <a:ext cx="95250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“Yield”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5A0DA81-DE20-2349-8688-CD7F5A1A3F6D}"/>
                </a:ext>
              </a:extLst>
            </p:cNvPr>
            <p:cNvSpPr txBox="1"/>
            <p:nvPr/>
          </p:nvSpPr>
          <p:spPr>
            <a:xfrm>
              <a:off x="4496481" y="5849872"/>
              <a:ext cx="173316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>
                  <a:latin typeface="SF Pro Display" pitchFamily="2" charset="0"/>
                </a:rPr>
                <a:t>“Do not enter”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1A0314E-0C12-184B-BAE1-E47F0A92330E}"/>
                </a:ext>
              </a:extLst>
            </p:cNvPr>
            <p:cNvCxnSpPr>
              <a:cxnSpLocks/>
              <a:stCxn id="73" idx="3"/>
              <a:endCxn id="91" idx="1"/>
            </p:cNvCxnSpPr>
            <p:nvPr/>
          </p:nvCxnSpPr>
          <p:spPr>
            <a:xfrm flipV="1">
              <a:off x="3821603" y="4099626"/>
              <a:ext cx="674878" cy="9711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06B59126-F0A3-EB49-9484-8A185E9B8676}"/>
                </a:ext>
              </a:extLst>
            </p:cNvPr>
            <p:cNvCxnSpPr>
              <a:cxnSpLocks/>
              <a:stCxn id="73" idx="3"/>
              <a:endCxn id="92" idx="1"/>
            </p:cNvCxnSpPr>
            <p:nvPr/>
          </p:nvCxnSpPr>
          <p:spPr>
            <a:xfrm>
              <a:off x="3821603" y="5070785"/>
              <a:ext cx="690164" cy="39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CD22B93-9AD7-A045-BFBD-35218D1D9863}"/>
                </a:ext>
              </a:extLst>
            </p:cNvPr>
            <p:cNvCxnSpPr>
              <a:cxnSpLocks/>
              <a:stCxn id="73" idx="3"/>
              <a:endCxn id="94" idx="1"/>
            </p:cNvCxnSpPr>
            <p:nvPr/>
          </p:nvCxnSpPr>
          <p:spPr>
            <a:xfrm>
              <a:off x="3821603" y="5070785"/>
              <a:ext cx="674878" cy="9791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99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2CE4-2EA6-4E48-9131-4D82ACE28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>
                <a:solidFill>
                  <a:schemeClr val="accent3"/>
                </a:solidFill>
              </a:rPr>
              <a:t>BadNets</a:t>
            </a:r>
            <a:r>
              <a:rPr lang="en-US" sz="2400" dirty="0"/>
              <a:t>: poison the training set </a:t>
            </a:r>
            <a:r>
              <a:rPr lang="en-US" sz="2400" baseline="30000" dirty="0"/>
              <a:t>[1]</a:t>
            </a:r>
          </a:p>
          <a:p>
            <a:endParaRPr lang="en-US" sz="2400" baseline="30000" dirty="0"/>
          </a:p>
          <a:p>
            <a:endParaRPr lang="en-US" sz="2400" baseline="30000" dirty="0"/>
          </a:p>
          <a:p>
            <a:endParaRPr lang="en-US" sz="2400" baseline="30000" dirty="0"/>
          </a:p>
          <a:p>
            <a:endParaRPr lang="en-US" sz="2400" baseline="30000" dirty="0"/>
          </a:p>
          <a:p>
            <a:endParaRPr lang="en-US" sz="2400" baseline="30000" dirty="0"/>
          </a:p>
          <a:p>
            <a:endParaRPr lang="en-US" sz="2400" baseline="30000" dirty="0"/>
          </a:p>
          <a:p>
            <a:endParaRPr lang="en-US" sz="2400" baseline="30000" dirty="0"/>
          </a:p>
          <a:p>
            <a:pPr marL="0" indent="0">
              <a:buNone/>
            </a:pPr>
            <a:endParaRPr lang="en-US" sz="2000" baseline="30000" dirty="0"/>
          </a:p>
          <a:p>
            <a:pPr marL="0" indent="0">
              <a:buNone/>
            </a:pPr>
            <a:endParaRPr lang="en-US" sz="800" baseline="30000" dirty="0"/>
          </a:p>
          <a:p>
            <a:r>
              <a:rPr lang="en-US" sz="2400" i="1" dirty="0">
                <a:solidFill>
                  <a:schemeClr val="accent3"/>
                </a:solidFill>
              </a:rPr>
              <a:t>Trojan</a:t>
            </a:r>
            <a:r>
              <a:rPr lang="en-US" sz="2400" dirty="0"/>
              <a:t>: automatically design a trigger for more effective attack </a:t>
            </a:r>
            <a:r>
              <a:rPr lang="en-US" sz="2400" baseline="30000" dirty="0"/>
              <a:t>[2]</a:t>
            </a:r>
          </a:p>
          <a:p>
            <a:pPr lvl="1"/>
            <a:r>
              <a:rPr lang="en-US" sz="2000" dirty="0"/>
              <a:t>Design a trigger to maximally fire specific neurons</a:t>
            </a:r>
            <a:r>
              <a:rPr lang="zh-CN" altLang="en-US" sz="2000" dirty="0"/>
              <a:t> </a:t>
            </a:r>
            <a:r>
              <a:rPr lang="en-US" altLang="zh-CN" sz="2000" dirty="0"/>
              <a:t>(build a stronger connection)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1868F-3E50-2444-9755-4CC3F310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Prior Work on Injecting Backdoor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0F17B-D84A-3846-B4A0-91F31C79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484970-8781-C34D-A3B2-1AB6F25791C2}"/>
              </a:ext>
            </a:extLst>
          </p:cNvPr>
          <p:cNvGrpSpPr/>
          <p:nvPr/>
        </p:nvGrpSpPr>
        <p:grpSpPr>
          <a:xfrm>
            <a:off x="1061560" y="3223589"/>
            <a:ext cx="2404826" cy="675246"/>
            <a:chOff x="838200" y="3118889"/>
            <a:chExt cx="2404826" cy="6752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F4740-AD15-DD4D-9A6C-217BCEAF5E6C}"/>
                </a:ext>
              </a:extLst>
            </p:cNvPr>
            <p:cNvGrpSpPr/>
            <p:nvPr/>
          </p:nvGrpSpPr>
          <p:grpSpPr>
            <a:xfrm>
              <a:off x="838200" y="3118889"/>
              <a:ext cx="1449047" cy="338554"/>
              <a:chOff x="8118188" y="2629103"/>
              <a:chExt cx="1449047" cy="33855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4F0077-5A7D-3647-A3B8-7967EA0AADDF}"/>
                  </a:ext>
                </a:extLst>
              </p:cNvPr>
              <p:cNvSpPr/>
              <p:nvPr/>
            </p:nvSpPr>
            <p:spPr>
              <a:xfrm>
                <a:off x="9420397" y="2729906"/>
                <a:ext cx="146838" cy="14683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SF Pro Display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7B2A64-6B3F-9842-9E27-9D9D57818880}"/>
                  </a:ext>
                </a:extLst>
              </p:cNvPr>
              <p:cNvSpPr txBox="1"/>
              <p:nvPr/>
            </p:nvSpPr>
            <p:spPr>
              <a:xfrm>
                <a:off x="8118188" y="2629103"/>
                <a:ext cx="853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SF Pro Display" pitchFamily="2" charset="0"/>
                  </a:rPr>
                  <a:t>Trigger: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6F16D5-88FF-C641-BB91-079A97C2A029}"/>
                </a:ext>
              </a:extLst>
            </p:cNvPr>
            <p:cNvSpPr txBox="1"/>
            <p:nvPr/>
          </p:nvSpPr>
          <p:spPr>
            <a:xfrm>
              <a:off x="838200" y="3455581"/>
              <a:ext cx="2404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F Pro Display" pitchFamily="2" charset="0"/>
                </a:rPr>
                <a:t>Target label: “speed limit”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ECE939-9CE5-9A4E-8F78-37DE9F001AAF}"/>
              </a:ext>
            </a:extLst>
          </p:cNvPr>
          <p:cNvGrpSpPr/>
          <p:nvPr/>
        </p:nvGrpSpPr>
        <p:grpSpPr>
          <a:xfrm>
            <a:off x="4869496" y="2866313"/>
            <a:ext cx="1619384" cy="1644450"/>
            <a:chOff x="4869496" y="2761613"/>
            <a:chExt cx="1619384" cy="1644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85D4CB-5D8E-0E46-99B3-CAD2D430B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9496" y="2761613"/>
              <a:ext cx="519112" cy="5191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A96A37-2810-CB45-ABE7-B4791131E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9496" y="3321082"/>
              <a:ext cx="519112" cy="519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34778B-D45A-2A40-84A7-62AD56A5E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9496" y="3880551"/>
              <a:ext cx="514226" cy="5169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76A63-7525-0641-9AF6-0268BD1CD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2448" y="3884219"/>
              <a:ext cx="520576" cy="5205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450C49-DCBC-E841-994D-32E1286E0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3912" y="2767675"/>
              <a:ext cx="519112" cy="5191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60CAD9-6DBD-C247-8C8A-7A229FBA3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63035" y="2761613"/>
              <a:ext cx="519112" cy="5191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16A9EDA-DCF6-3E40-9DC7-E2A42A48B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9768" y="3884219"/>
              <a:ext cx="519112" cy="52184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2A2605-E141-794D-89E1-9776CBDE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3912" y="3322040"/>
              <a:ext cx="519112" cy="51911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DD18504-8300-ED4B-AE77-2C4E1D81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9768" y="3321082"/>
              <a:ext cx="519112" cy="51911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60A074-F6C4-CF49-B65B-3061BCDC8C3A}"/>
              </a:ext>
            </a:extLst>
          </p:cNvPr>
          <p:cNvGrpSpPr/>
          <p:nvPr/>
        </p:nvGrpSpPr>
        <p:grpSpPr>
          <a:xfrm>
            <a:off x="3449985" y="2955184"/>
            <a:ext cx="1423925" cy="1441729"/>
            <a:chOff x="3449985" y="2850484"/>
            <a:chExt cx="1423925" cy="14417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2EC871-828E-704E-B75E-D96C7C24B7F3}"/>
                </a:ext>
              </a:extLst>
            </p:cNvPr>
            <p:cNvSpPr txBox="1"/>
            <p:nvPr/>
          </p:nvSpPr>
          <p:spPr>
            <a:xfrm>
              <a:off x="3721587" y="2850484"/>
              <a:ext cx="114967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600" dirty="0">
                  <a:latin typeface="SF Pro Display" pitchFamily="2" charset="0"/>
                </a:rPr>
                <a:t>“stop sign”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F5551F-DD78-FB4C-A4C9-347B769F385D}"/>
                </a:ext>
              </a:extLst>
            </p:cNvPr>
            <p:cNvSpPr txBox="1"/>
            <p:nvPr/>
          </p:nvSpPr>
          <p:spPr>
            <a:xfrm>
              <a:off x="3449985" y="3411361"/>
              <a:ext cx="139974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600" dirty="0">
                  <a:latin typeface="SF Pro Display" pitchFamily="2" charset="0"/>
                </a:rPr>
                <a:t>“do not enter”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08112-8D81-AB42-97DC-7ED1907F7DDD}"/>
                </a:ext>
              </a:extLst>
            </p:cNvPr>
            <p:cNvSpPr txBox="1"/>
            <p:nvPr/>
          </p:nvSpPr>
          <p:spPr>
            <a:xfrm>
              <a:off x="3575157" y="3953659"/>
              <a:ext cx="129875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600" dirty="0">
                  <a:latin typeface="SF Pro Display" pitchFamily="2" charset="0"/>
                </a:rPr>
                <a:t>“speed limit”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EC1B23-4721-7A4C-A9EA-975CFFB2DCEF}"/>
              </a:ext>
            </a:extLst>
          </p:cNvPr>
          <p:cNvCxnSpPr/>
          <p:nvPr/>
        </p:nvCxnSpPr>
        <p:spPr>
          <a:xfrm>
            <a:off x="3457750" y="2890765"/>
            <a:ext cx="0" cy="1693069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956AE49-8A73-6C4C-A331-5887AF94FC2F}"/>
              </a:ext>
            </a:extLst>
          </p:cNvPr>
          <p:cNvSpPr txBox="1"/>
          <p:nvPr/>
        </p:nvSpPr>
        <p:spPr>
          <a:xfrm>
            <a:off x="1062653" y="2370303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F Pro Display" pitchFamily="2" charset="0"/>
              </a:rPr>
              <a:t>1) Configuration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61B667-48F6-B949-91E7-D0B01246A6E1}"/>
              </a:ext>
            </a:extLst>
          </p:cNvPr>
          <p:cNvSpPr txBox="1"/>
          <p:nvPr/>
        </p:nvSpPr>
        <p:spPr>
          <a:xfrm>
            <a:off x="4655541" y="2370303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F Pro Display" pitchFamily="2" charset="0"/>
              </a:rPr>
              <a:t>2) Training w/ poisoned 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320C3-7413-1849-A0E4-C9E69C7A5E7A}"/>
              </a:ext>
            </a:extLst>
          </p:cNvPr>
          <p:cNvGrpSpPr/>
          <p:nvPr/>
        </p:nvGrpSpPr>
        <p:grpSpPr>
          <a:xfrm>
            <a:off x="6539152" y="3177423"/>
            <a:ext cx="1338646" cy="1393842"/>
            <a:chOff x="6784232" y="3170443"/>
            <a:chExt cx="1338646" cy="13938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2194B1-03E7-D947-A365-13D56322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03366" y="3974627"/>
              <a:ext cx="520576" cy="520576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B268D7-E7BD-0746-A36D-37FEA7243D59}"/>
                </a:ext>
              </a:extLst>
            </p:cNvPr>
            <p:cNvSpPr/>
            <p:nvPr/>
          </p:nvSpPr>
          <p:spPr>
            <a:xfrm>
              <a:off x="7084753" y="4161496"/>
              <a:ext cx="146838" cy="146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  <a:latin typeface="SF Pro Display" pitchFamily="2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34012C-7F22-8745-8517-0FFAB803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81554" y="3974627"/>
              <a:ext cx="520576" cy="52057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85D26A-79EF-8545-9CEA-08416F7E4A6A}"/>
                </a:ext>
              </a:extLst>
            </p:cNvPr>
            <p:cNvSpPr/>
            <p:nvPr/>
          </p:nvSpPr>
          <p:spPr>
            <a:xfrm>
              <a:off x="7668423" y="4166621"/>
              <a:ext cx="146838" cy="1468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  <a:latin typeface="SF Pro Display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DEFF83-3737-FD45-9F0E-6448D710185E}"/>
                </a:ext>
              </a:extLst>
            </p:cNvPr>
            <p:cNvSpPr/>
            <p:nvPr/>
          </p:nvSpPr>
          <p:spPr>
            <a:xfrm>
              <a:off x="6820385" y="3900710"/>
              <a:ext cx="1266340" cy="663575"/>
            </a:xfrm>
            <a:prstGeom prst="rect">
              <a:avLst/>
            </a:prstGeom>
            <a:noFill/>
            <a:ln w="12700">
              <a:solidFill>
                <a:srgbClr val="EA47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  <a:latin typeface="SF Pro Display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BBF4F5-F0C3-D947-B796-895222C36F52}"/>
                </a:ext>
              </a:extLst>
            </p:cNvPr>
            <p:cNvSpPr txBox="1"/>
            <p:nvPr/>
          </p:nvSpPr>
          <p:spPr>
            <a:xfrm>
              <a:off x="6784232" y="3170443"/>
              <a:ext cx="1338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/>
                  </a:solidFill>
                  <a:latin typeface="SF Pro Display" pitchFamily="2" charset="0"/>
                </a:rPr>
                <a:t>Modified samples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85C58E4-A3E3-AE48-BF03-C2CB25D93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4860" y="2866313"/>
            <a:ext cx="1114610" cy="9553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6B3B35-08AC-CA49-A1A9-D5533EA0B0C9}"/>
              </a:ext>
            </a:extLst>
          </p:cNvPr>
          <p:cNvGrpSpPr/>
          <p:nvPr/>
        </p:nvGrpSpPr>
        <p:grpSpPr>
          <a:xfrm>
            <a:off x="8207312" y="2990705"/>
            <a:ext cx="790451" cy="353298"/>
            <a:chOff x="8542356" y="2886005"/>
            <a:chExt cx="790451" cy="35329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20111D0-8DA5-5C42-97A1-C6AAAAD3C825}"/>
                </a:ext>
              </a:extLst>
            </p:cNvPr>
            <p:cNvCxnSpPr>
              <a:cxnSpLocks/>
            </p:cNvCxnSpPr>
            <p:nvPr/>
          </p:nvCxnSpPr>
          <p:spPr>
            <a:xfrm>
              <a:off x="8542356" y="3239303"/>
              <a:ext cx="79045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F93C9D-F25F-E245-BCCB-E4A5BAAB5A00}"/>
                </a:ext>
              </a:extLst>
            </p:cNvPr>
            <p:cNvSpPr txBox="1"/>
            <p:nvPr/>
          </p:nvSpPr>
          <p:spPr>
            <a:xfrm>
              <a:off x="8600790" y="2886005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F Pro Display" pitchFamily="2" charset="0"/>
                </a:rPr>
                <a:t>Train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788A024-F41F-2D4A-963E-E159120BAB92}"/>
              </a:ext>
            </a:extLst>
          </p:cNvPr>
          <p:cNvSpPr txBox="1"/>
          <p:nvPr/>
        </p:nvSpPr>
        <p:spPr>
          <a:xfrm>
            <a:off x="10203392" y="3051615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F Pro Display" pitchFamily="2" charset="0"/>
              </a:rPr>
              <a:t>Infected</a:t>
            </a:r>
          </a:p>
          <a:p>
            <a:pPr algn="ctr"/>
            <a:r>
              <a:rPr lang="en-US" sz="1600" dirty="0">
                <a:latin typeface="SF Pro Display" pitchFamily="2" charset="0"/>
              </a:rPr>
              <a:t>Model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E763AC-844C-F54A-B2D0-9DA1BE4D91BB}"/>
              </a:ext>
            </a:extLst>
          </p:cNvPr>
          <p:cNvSpPr txBox="1"/>
          <p:nvPr/>
        </p:nvSpPr>
        <p:spPr>
          <a:xfrm>
            <a:off x="838200" y="6195181"/>
            <a:ext cx="766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F Pro Display" pitchFamily="2" charset="0"/>
              </a:rPr>
              <a:t>[1]: “</a:t>
            </a:r>
            <a:r>
              <a:rPr lang="en-US" sz="1200" dirty="0" err="1">
                <a:latin typeface="SF Pro Display" pitchFamily="2" charset="0"/>
              </a:rPr>
              <a:t>Badnets</a:t>
            </a:r>
            <a:r>
              <a:rPr lang="en-US" sz="1200" dirty="0">
                <a:latin typeface="SF Pro Display" pitchFamily="2" charset="0"/>
              </a:rPr>
              <a:t>: Identifying vulnerabilities in the machine learning model supply chain.” </a:t>
            </a:r>
            <a:r>
              <a:rPr lang="en-US" sz="1200" i="1" dirty="0">
                <a:latin typeface="SF Pro Display" pitchFamily="2" charset="0"/>
              </a:rPr>
              <a:t>MLSec’17</a:t>
            </a:r>
            <a:r>
              <a:rPr lang="en-US" sz="1200" dirty="0">
                <a:latin typeface="SF Pro Display" pitchFamily="2" charset="0"/>
              </a:rPr>
              <a:t> (co-located w/ NIPS)</a:t>
            </a:r>
          </a:p>
          <a:p>
            <a:r>
              <a:rPr lang="en-US" sz="1200" dirty="0">
                <a:latin typeface="SF Pro Display" pitchFamily="2" charset="0"/>
              </a:rPr>
              <a:t>[2]: “</a:t>
            </a:r>
            <a:r>
              <a:rPr lang="en-US" sz="1200" dirty="0" err="1">
                <a:latin typeface="SF Pro Display" pitchFamily="2" charset="0"/>
              </a:rPr>
              <a:t>Trojaning</a:t>
            </a:r>
            <a:r>
              <a:rPr lang="en-US" sz="1200" dirty="0">
                <a:latin typeface="SF Pro Display" pitchFamily="2" charset="0"/>
              </a:rPr>
              <a:t> Attack on Neural Networks.” </a:t>
            </a:r>
            <a:r>
              <a:rPr lang="en-US" sz="1200" i="1" dirty="0">
                <a:latin typeface="SF Pro Display" pitchFamily="2" charset="0"/>
              </a:rPr>
              <a:t>NDSS’18</a:t>
            </a:r>
          </a:p>
        </p:txBody>
      </p:sp>
      <p:sp>
        <p:nvSpPr>
          <p:cNvPr id="39" name="Line Callout 2 38">
            <a:extLst>
              <a:ext uri="{FF2B5EF4-FFF2-40B4-BE49-F238E27FC236}">
                <a16:creationId xmlns:a16="http://schemas.microsoft.com/office/drawing/2014/main" id="{9AD92D67-50E1-1B41-ACAD-A5133F4E475F}"/>
              </a:ext>
            </a:extLst>
          </p:cNvPr>
          <p:cNvSpPr/>
          <p:nvPr/>
        </p:nvSpPr>
        <p:spPr>
          <a:xfrm>
            <a:off x="8187409" y="4120489"/>
            <a:ext cx="3166391" cy="706397"/>
          </a:xfrm>
          <a:prstGeom prst="borderCallout2">
            <a:avLst>
              <a:gd name="adj1" fmla="val -14592"/>
              <a:gd name="adj2" fmla="val 21984"/>
              <a:gd name="adj3" fmla="val -36630"/>
              <a:gd name="adj4" fmla="val 22042"/>
              <a:gd name="adj5" fmla="val -62518"/>
              <a:gd name="adj6" fmla="val 370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F Pro Display" pitchFamily="2" charset="0"/>
              </a:rPr>
              <a:t>Learn patterns of both normal data and the trigger</a:t>
            </a:r>
          </a:p>
        </p:txBody>
      </p:sp>
    </p:spTree>
    <p:extLst>
      <p:ext uri="{BB962C8B-B14F-4D97-AF65-F5344CB8AC3E}">
        <p14:creationId xmlns:p14="http://schemas.microsoft.com/office/powerpoint/2010/main" val="42022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1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8AE2A-1D8C-1F41-B353-FF328E2E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Defense Goals and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B1A5-F17E-1B48-B539-BE0BB8FC5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Goals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CD229-6B5A-044A-BEAA-F7E2611D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C231-E751-8B47-BED0-B4D6C708B202}" type="slidenum">
              <a:rPr lang="en-US" smtClean="0"/>
              <a:t>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FAA4B4-F71F-C64F-9D5E-270851ABB417}"/>
              </a:ext>
            </a:extLst>
          </p:cNvPr>
          <p:cNvSpPr txBox="1"/>
          <p:nvPr/>
        </p:nvSpPr>
        <p:spPr>
          <a:xfrm>
            <a:off x="5536751" y="4257700"/>
            <a:ext cx="46506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Has access</a:t>
            </a:r>
            <a:r>
              <a:rPr lang="en-US" sz="2000" dirty="0">
                <a:latin typeface="SF Pro Display" pitchFamily="2" charset="0"/>
              </a:rPr>
              <a:t>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A set of correctly labeled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Computational resources</a:t>
            </a:r>
          </a:p>
          <a:p>
            <a:endParaRPr lang="en-US" sz="2000" dirty="0">
              <a:latin typeface="SF Pro Display" pitchFamily="2" charset="0"/>
            </a:endParaRPr>
          </a:p>
          <a:p>
            <a:r>
              <a:rPr lang="en-US" sz="2000" dirty="0">
                <a:solidFill>
                  <a:schemeClr val="accent3"/>
                </a:solidFill>
                <a:latin typeface="SF Pro Display" pitchFamily="2" charset="0"/>
              </a:rPr>
              <a:t>Does NOT have access</a:t>
            </a:r>
            <a:r>
              <a:rPr lang="en-US" sz="2000" dirty="0">
                <a:solidFill>
                  <a:srgbClr val="EA4745"/>
                </a:solidFill>
                <a:latin typeface="SF Pro Display" pitchFamily="2" charset="0"/>
              </a:rPr>
              <a:t> </a:t>
            </a:r>
            <a:r>
              <a:rPr lang="en-US" sz="2000" dirty="0">
                <a:latin typeface="SF Pro Display" pitchFamily="2" charset="0"/>
              </a:rPr>
              <a:t>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Poisoned samples used by the attacker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ABAB5E-6434-5E44-8543-AE7EC53DFE17}"/>
              </a:ext>
            </a:extLst>
          </p:cNvPr>
          <p:cNvSpPr/>
          <p:nvPr/>
        </p:nvSpPr>
        <p:spPr>
          <a:xfrm>
            <a:off x="2193779" y="1822450"/>
            <a:ext cx="4050331" cy="19389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SF Pro Display" pitchFamily="2" charset="0"/>
              </a:rPr>
              <a:t>Detection</a:t>
            </a:r>
            <a:endParaRPr lang="en-US" sz="2000" dirty="0">
              <a:solidFill>
                <a:schemeClr val="accent3"/>
              </a:solidFill>
              <a:latin typeface="SF Pro Display" pitchFamily="2" charset="0"/>
            </a:endParaRPr>
          </a:p>
          <a:p>
            <a:pPr algn="ctr"/>
            <a:endParaRPr lang="en-US" sz="1000" dirty="0">
              <a:latin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Whether a DNN is infected?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If so, what is the target label?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What is the trigger used?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A909D0-8CAC-EF49-B288-59D563508B87}"/>
              </a:ext>
            </a:extLst>
          </p:cNvPr>
          <p:cNvSpPr/>
          <p:nvPr/>
        </p:nvSpPr>
        <p:spPr>
          <a:xfrm>
            <a:off x="6681749" y="1822450"/>
            <a:ext cx="4672051" cy="1484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SF Pro Display" pitchFamily="2" charset="0"/>
              </a:rPr>
              <a:t>Mitigation</a:t>
            </a:r>
            <a:endParaRPr lang="en-US" dirty="0">
              <a:solidFill>
                <a:schemeClr val="accent3"/>
              </a:solidFill>
              <a:latin typeface="SF Pro Display" pitchFamily="2" charset="0"/>
            </a:endParaRPr>
          </a:p>
          <a:p>
            <a:pPr algn="ctr"/>
            <a:endParaRPr lang="en-US" sz="1000" dirty="0">
              <a:latin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Detect and reject adversarial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SF Pro Displ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F Pro Display" pitchFamily="2" charset="0"/>
              </a:rPr>
              <a:t>Patch the DNN to remove the backdoor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B1DC39-16E4-A14C-B404-59E46EBE4569}"/>
              </a:ext>
            </a:extLst>
          </p:cNvPr>
          <p:cNvGrpSpPr/>
          <p:nvPr/>
        </p:nvGrpSpPr>
        <p:grpSpPr>
          <a:xfrm>
            <a:off x="1565078" y="4458894"/>
            <a:ext cx="3428091" cy="1656931"/>
            <a:chOff x="3055210" y="4458894"/>
            <a:chExt cx="3428091" cy="165693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F6534E-1C83-C64B-AFA4-8C65A94394A5}"/>
                </a:ext>
              </a:extLst>
            </p:cNvPr>
            <p:cNvGrpSpPr/>
            <p:nvPr/>
          </p:nvGrpSpPr>
          <p:grpSpPr>
            <a:xfrm>
              <a:off x="3055210" y="4628171"/>
              <a:ext cx="1653018" cy="1487654"/>
              <a:chOff x="2846582" y="1892079"/>
              <a:chExt cx="1653018" cy="148765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5AFA54-E40F-1540-930E-DB5EEBC05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1942" y="1892079"/>
                <a:ext cx="1268801" cy="1087544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241413-BA08-C740-9B01-61F390FE6EE1}"/>
                  </a:ext>
                </a:extLst>
              </p:cNvPr>
              <p:cNvSpPr txBox="1"/>
              <p:nvPr/>
            </p:nvSpPr>
            <p:spPr>
              <a:xfrm>
                <a:off x="2846582" y="2979623"/>
                <a:ext cx="16530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SF Pro Display" pitchFamily="2" charset="0"/>
                  </a:rPr>
                  <a:t>Infected DNN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91C02D0-4817-1943-B6FD-588518006AF5}"/>
                </a:ext>
              </a:extLst>
            </p:cNvPr>
            <p:cNvCxnSpPr/>
            <p:nvPr/>
          </p:nvCxnSpPr>
          <p:spPr>
            <a:xfrm>
              <a:off x="4627001" y="5227196"/>
              <a:ext cx="71501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57AF0F-223B-CE4C-A463-279A5A5BAA38}"/>
                </a:ext>
              </a:extLst>
            </p:cNvPr>
            <p:cNvGrpSpPr/>
            <p:nvPr/>
          </p:nvGrpSpPr>
          <p:grpSpPr>
            <a:xfrm>
              <a:off x="5342020" y="4458894"/>
              <a:ext cx="1141281" cy="1656931"/>
              <a:chOff x="5342020" y="4458894"/>
              <a:chExt cx="1141281" cy="165693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4CAC2B6-539E-0F4F-B141-66606F855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2020" y="4458894"/>
                <a:ext cx="1141281" cy="142660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95298C-0B37-7C4B-B4AF-9FC0A778DDD0}"/>
                  </a:ext>
                </a:extLst>
              </p:cNvPr>
              <p:cNvSpPr txBox="1"/>
              <p:nvPr/>
            </p:nvSpPr>
            <p:spPr>
              <a:xfrm>
                <a:off x="5559837" y="5715715"/>
                <a:ext cx="6912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SF Pro Display" pitchFamily="2" charset="0"/>
                  </a:rPr>
                  <a:t>User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03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yApple 2">
      <a:dk1>
        <a:srgbClr val="3F3F3F"/>
      </a:dk1>
      <a:lt1>
        <a:srgbClr val="FFFFFF"/>
      </a:lt1>
      <a:dk2>
        <a:srgbClr val="44546A"/>
      </a:dk2>
      <a:lt2>
        <a:srgbClr val="98989D"/>
      </a:lt2>
      <a:accent1>
        <a:srgbClr val="28CD41"/>
      </a:accent1>
      <a:accent2>
        <a:srgbClr val="409CFF"/>
      </a:accent2>
      <a:accent3>
        <a:srgbClr val="FF4136"/>
      </a:accent3>
      <a:accent4>
        <a:srgbClr val="FFCC00"/>
      </a:accent4>
      <a:accent5>
        <a:srgbClr val="B59369"/>
      </a:accent5>
      <a:accent6>
        <a:srgbClr val="DA8FFF"/>
      </a:accent6>
      <a:hlink>
        <a:srgbClr val="FFCC00"/>
      </a:hlink>
      <a:folHlink>
        <a:srgbClr val="9898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91883A7-DDFE-FB43-BAA2-34A3B42E43B2}" vid="{F8395BF6-9A7D-344B-A92A-310F38E656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32472</TotalTime>
  <Words>915</Words>
  <Application>Microsoft Macintosh PowerPoint</Application>
  <PresentationFormat>Widescreen</PresentationFormat>
  <Paragraphs>270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SF Pro Display</vt:lpstr>
      <vt:lpstr>SF Pro Display Light</vt:lpstr>
      <vt:lpstr>SF Pro Display Thin</vt:lpstr>
      <vt:lpstr>Office Theme</vt:lpstr>
      <vt:lpstr>Neural Cleanse:  Identifying and Mitigating Backdoor Attacks in Neural Networks</vt:lpstr>
      <vt:lpstr>PowerPoint Presentation</vt:lpstr>
      <vt:lpstr>Neural Networks: Powerful yet Mysterious</vt:lpstr>
      <vt:lpstr>How do we test DNNs?</vt:lpstr>
      <vt:lpstr>What about untested samples?</vt:lpstr>
      <vt:lpstr>Could DNNs be compromised?</vt:lpstr>
      <vt:lpstr>Definition of Backdoor</vt:lpstr>
      <vt:lpstr>Prior Work on Injecting Backdoor</vt:lpstr>
      <vt:lpstr>Defense Goals and Assumptions</vt:lpstr>
      <vt:lpstr>Key Intuition of Detecting Backdoor</vt:lpstr>
      <vt:lpstr>Design Overview: Detection</vt:lpstr>
      <vt:lpstr>Experiment Setup</vt:lpstr>
      <vt:lpstr>Backdoor Detection Performance (1/3)</vt:lpstr>
      <vt:lpstr>Backdoor Detection Performance (2/3)</vt:lpstr>
      <vt:lpstr>Backdoor Detection Performance (3/3)</vt:lpstr>
      <vt:lpstr>Brief Summary of Mitigation</vt:lpstr>
      <vt:lpstr>One More Thing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Cleanse:  Identifying and Mitigating Backdoor Attacks in Neural Networks</dc:title>
  <dc:creator>Microsoft Office User</dc:creator>
  <cp:lastModifiedBy>Microsoft Office User</cp:lastModifiedBy>
  <cp:revision>109</cp:revision>
  <dcterms:created xsi:type="dcterms:W3CDTF">2019-04-07T23:11:41Z</dcterms:created>
  <dcterms:modified xsi:type="dcterms:W3CDTF">2019-05-23T01:53:42Z</dcterms:modified>
</cp:coreProperties>
</file>